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84" r:id="rId1"/>
  </p:sldMasterIdLst>
  <p:notesMasterIdLst>
    <p:notesMasterId r:id="rId3"/>
  </p:notesMasterIdLst>
  <p:handoutMasterIdLst>
    <p:handoutMasterId r:id="rId4"/>
  </p:handoutMasterIdLst>
  <p:sldIdLst>
    <p:sldId id="256" r:id="rId2"/>
  </p:sldIdLst>
  <p:sldSz cx="43891200" cy="37490400"/>
  <p:notesSz cx="6997700" cy="9283700"/>
  <p:defaultTextStyle>
    <a:defPPr>
      <a:defRPr lang="en-US"/>
    </a:defPPr>
    <a:lvl1pPr algn="l" rtl="0" fontAlgn="base">
      <a:spcBef>
        <a:spcPct val="0"/>
      </a:spcBef>
      <a:spcAft>
        <a:spcPct val="0"/>
      </a:spcAft>
      <a:defRPr sz="2500" kern="1200">
        <a:solidFill>
          <a:schemeClr val="tx1"/>
        </a:solidFill>
        <a:latin typeface="Arial" charset="0"/>
        <a:ea typeface="+mn-ea"/>
        <a:cs typeface="+mn-cs"/>
      </a:defRPr>
    </a:lvl1pPr>
    <a:lvl2pPr marL="420688" indent="36513" algn="l" rtl="0" fontAlgn="base">
      <a:spcBef>
        <a:spcPct val="0"/>
      </a:spcBef>
      <a:spcAft>
        <a:spcPct val="0"/>
      </a:spcAft>
      <a:defRPr sz="2500" kern="1200">
        <a:solidFill>
          <a:schemeClr val="tx1"/>
        </a:solidFill>
        <a:latin typeface="Arial" charset="0"/>
        <a:ea typeface="+mn-ea"/>
        <a:cs typeface="+mn-cs"/>
      </a:defRPr>
    </a:lvl2pPr>
    <a:lvl3pPr marL="841375" indent="73025" algn="l" rtl="0" fontAlgn="base">
      <a:spcBef>
        <a:spcPct val="0"/>
      </a:spcBef>
      <a:spcAft>
        <a:spcPct val="0"/>
      </a:spcAft>
      <a:defRPr sz="2500" kern="1200">
        <a:solidFill>
          <a:schemeClr val="tx1"/>
        </a:solidFill>
        <a:latin typeface="Arial" charset="0"/>
        <a:ea typeface="+mn-ea"/>
        <a:cs typeface="+mn-cs"/>
      </a:defRPr>
    </a:lvl3pPr>
    <a:lvl4pPr marL="1262063" indent="109538" algn="l" rtl="0" fontAlgn="base">
      <a:spcBef>
        <a:spcPct val="0"/>
      </a:spcBef>
      <a:spcAft>
        <a:spcPct val="0"/>
      </a:spcAft>
      <a:defRPr sz="2500" kern="1200">
        <a:solidFill>
          <a:schemeClr val="tx1"/>
        </a:solidFill>
        <a:latin typeface="Arial" charset="0"/>
        <a:ea typeface="+mn-ea"/>
        <a:cs typeface="+mn-cs"/>
      </a:defRPr>
    </a:lvl4pPr>
    <a:lvl5pPr marL="1682750" indent="146050" algn="l" rtl="0" fontAlgn="base">
      <a:spcBef>
        <a:spcPct val="0"/>
      </a:spcBef>
      <a:spcAft>
        <a:spcPct val="0"/>
      </a:spcAft>
      <a:defRPr sz="2500" kern="1200">
        <a:solidFill>
          <a:schemeClr val="tx1"/>
        </a:solidFill>
        <a:latin typeface="Arial" charset="0"/>
        <a:ea typeface="+mn-ea"/>
        <a:cs typeface="+mn-cs"/>
      </a:defRPr>
    </a:lvl5pPr>
    <a:lvl6pPr marL="2286000" algn="l" defTabSz="914400" rtl="0" eaLnBrk="1" latinLnBrk="0" hangingPunct="1">
      <a:defRPr sz="2500" kern="1200">
        <a:solidFill>
          <a:schemeClr val="tx1"/>
        </a:solidFill>
        <a:latin typeface="Arial" charset="0"/>
        <a:ea typeface="+mn-ea"/>
        <a:cs typeface="+mn-cs"/>
      </a:defRPr>
    </a:lvl6pPr>
    <a:lvl7pPr marL="2743200" algn="l" defTabSz="914400" rtl="0" eaLnBrk="1" latinLnBrk="0" hangingPunct="1">
      <a:defRPr sz="2500" kern="1200">
        <a:solidFill>
          <a:schemeClr val="tx1"/>
        </a:solidFill>
        <a:latin typeface="Arial" charset="0"/>
        <a:ea typeface="+mn-ea"/>
        <a:cs typeface="+mn-cs"/>
      </a:defRPr>
    </a:lvl7pPr>
    <a:lvl8pPr marL="3200400" algn="l" defTabSz="914400" rtl="0" eaLnBrk="1" latinLnBrk="0" hangingPunct="1">
      <a:defRPr sz="2500" kern="1200">
        <a:solidFill>
          <a:schemeClr val="tx1"/>
        </a:solidFill>
        <a:latin typeface="Arial" charset="0"/>
        <a:ea typeface="+mn-ea"/>
        <a:cs typeface="+mn-cs"/>
      </a:defRPr>
    </a:lvl8pPr>
    <a:lvl9pPr marL="3657600" algn="l" defTabSz="914400" rtl="0" eaLnBrk="1" latinLnBrk="0" hangingPunct="1">
      <a:defRPr sz="2500"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577">
          <p15:clr>
            <a:srgbClr val="A4A3A4"/>
          </p15:clr>
        </p15:guide>
        <p15:guide id="2" orient="horz" pos="3007">
          <p15:clr>
            <a:srgbClr val="A4A3A4"/>
          </p15:clr>
        </p15:guide>
        <p15:guide id="3" orient="horz" pos="23047">
          <p15:clr>
            <a:srgbClr val="A4A3A4"/>
          </p15:clr>
        </p15:guide>
        <p15:guide id="4" orient="horz" pos="3331">
          <p15:clr>
            <a:srgbClr val="A4A3A4"/>
          </p15:clr>
        </p15:guide>
        <p15:guide id="5" orient="horz" pos="21313">
          <p15:clr>
            <a:srgbClr val="A4A3A4"/>
          </p15:clr>
        </p15:guide>
        <p15:guide id="6" orient="horz" pos="1117">
          <p15:clr>
            <a:srgbClr val="A4A3A4"/>
          </p15:clr>
        </p15:guide>
        <p15:guide id="7" pos="27072">
          <p15:clr>
            <a:srgbClr val="A4A3A4"/>
          </p15:clr>
        </p15:guide>
        <p15:guide id="8" pos="576">
          <p15:clr>
            <a:srgbClr val="A4A3A4"/>
          </p15:clr>
        </p15:guide>
        <p15:guide id="9" pos="13824">
          <p15:clr>
            <a:srgbClr val="A4A3A4"/>
          </p15:clr>
        </p15:guide>
        <p15:guide id="10" pos="9234">
          <p15:clr>
            <a:srgbClr val="A4A3A4"/>
          </p15:clr>
        </p15:guide>
        <p15:guide id="11" pos="9504">
          <p15:clr>
            <a:srgbClr val="A4A3A4"/>
          </p15:clr>
        </p15:guide>
        <p15:guide id="12" pos="18432">
          <p15:clr>
            <a:srgbClr val="A4A3A4"/>
          </p15:clr>
        </p15:guide>
        <p15:guide id="13" pos="18180">
          <p15:clr>
            <a:srgbClr val="A4A3A4"/>
          </p15:clr>
        </p15:guide>
        <p15:guide id="14" pos="18756">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6DFF0"/>
    <a:srgbClr val="C99700"/>
    <a:srgbClr val="002855"/>
    <a:srgbClr val="B0D3EA"/>
    <a:srgbClr val="8BBEE1"/>
    <a:srgbClr val="56A0D3"/>
    <a:srgbClr val="348DCA"/>
    <a:srgbClr val="3184BD"/>
    <a:srgbClr val="960A0A"/>
    <a:srgbClr val="B31B1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inimized" horzBarState="maximized">
    <p:restoredLeft sz="10209" autoAdjust="0"/>
    <p:restoredTop sz="94674" autoAdjust="0"/>
  </p:normalViewPr>
  <p:slideViewPr>
    <p:cSldViewPr snapToGrid="0">
      <p:cViewPr>
        <p:scale>
          <a:sx n="16" d="100"/>
          <a:sy n="16" d="100"/>
        </p:scale>
        <p:origin x="1290" y="12"/>
      </p:cViewPr>
      <p:guideLst>
        <p:guide orient="horz" pos="577"/>
        <p:guide orient="horz" pos="3007"/>
        <p:guide orient="horz" pos="23047"/>
        <p:guide orient="horz" pos="3331"/>
        <p:guide orient="horz" pos="21313"/>
        <p:guide orient="horz" pos="1117"/>
        <p:guide pos="27072"/>
        <p:guide pos="576"/>
        <p:guide pos="13824"/>
        <p:guide pos="9234"/>
        <p:guide pos="9504"/>
        <p:guide pos="18432"/>
        <p:guide pos="18180"/>
        <p:guide pos="18756"/>
      </p:guideLst>
    </p:cSldViewPr>
  </p:slideViewPr>
  <p:outlineViewPr>
    <p:cViewPr>
      <p:scale>
        <a:sx n="33" d="100"/>
        <a:sy n="33" d="100"/>
      </p:scale>
      <p:origin x="204" y="0"/>
    </p:cViewPr>
  </p:outlineViewPr>
  <p:notesTextViewPr>
    <p:cViewPr>
      <p:scale>
        <a:sx n="100" d="100"/>
        <a:sy n="100" d="100"/>
      </p:scale>
      <p:origin x="0" y="0"/>
    </p:cViewPr>
  </p:notesTextViewPr>
  <p:gridSpacing cx="457200" cy="457200"/>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notesMaster" Target="notesMasters/notesMaster1.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2455" cy="464395"/>
          </a:xfrm>
          <a:prstGeom prst="rect">
            <a:avLst/>
          </a:prstGeom>
        </p:spPr>
        <p:txBody>
          <a:bodyPr vert="horz" lIns="101534" tIns="50767" rIns="101534" bIns="50767" rtlCol="0"/>
          <a:lstStyle>
            <a:lvl1pPr algn="l">
              <a:defRPr sz="1300"/>
            </a:lvl1pPr>
          </a:lstStyle>
          <a:p>
            <a:pPr>
              <a:defRPr/>
            </a:pPr>
            <a:endParaRPr lang="en-US"/>
          </a:p>
        </p:txBody>
      </p:sp>
      <p:sp>
        <p:nvSpPr>
          <p:cNvPr id="3" name="Date Placeholder 2"/>
          <p:cNvSpPr>
            <a:spLocks noGrp="1"/>
          </p:cNvSpPr>
          <p:nvPr>
            <p:ph type="dt" sz="quarter" idx="1"/>
          </p:nvPr>
        </p:nvSpPr>
        <p:spPr>
          <a:xfrm>
            <a:off x="3963767" y="0"/>
            <a:ext cx="3032455" cy="464395"/>
          </a:xfrm>
          <a:prstGeom prst="rect">
            <a:avLst/>
          </a:prstGeom>
        </p:spPr>
        <p:txBody>
          <a:bodyPr vert="horz" lIns="101534" tIns="50767" rIns="101534" bIns="50767" rtlCol="0"/>
          <a:lstStyle>
            <a:lvl1pPr algn="r">
              <a:defRPr sz="1300"/>
            </a:lvl1pPr>
          </a:lstStyle>
          <a:p>
            <a:pPr>
              <a:defRPr/>
            </a:pPr>
            <a:fld id="{CDDE5AA5-04FF-4628-91E1-1ADA5CC13336}" type="datetimeFigureOut">
              <a:rPr lang="en-US"/>
              <a:pPr>
                <a:defRPr/>
              </a:pPr>
              <a:t>5/19/2017</a:t>
            </a:fld>
            <a:endParaRPr lang="en-US"/>
          </a:p>
        </p:txBody>
      </p:sp>
      <p:sp>
        <p:nvSpPr>
          <p:cNvPr id="4" name="Footer Placeholder 3"/>
          <p:cNvSpPr>
            <a:spLocks noGrp="1"/>
          </p:cNvSpPr>
          <p:nvPr>
            <p:ph type="ftr" sz="quarter" idx="2"/>
          </p:nvPr>
        </p:nvSpPr>
        <p:spPr>
          <a:xfrm>
            <a:off x="0" y="8817560"/>
            <a:ext cx="3032455" cy="464395"/>
          </a:xfrm>
          <a:prstGeom prst="rect">
            <a:avLst/>
          </a:prstGeom>
        </p:spPr>
        <p:txBody>
          <a:bodyPr vert="horz" lIns="101534" tIns="50767" rIns="101534" bIns="50767" rtlCol="0" anchor="b"/>
          <a:lstStyle>
            <a:lvl1pPr algn="l">
              <a:defRPr sz="1300"/>
            </a:lvl1pPr>
          </a:lstStyle>
          <a:p>
            <a:pPr>
              <a:defRPr/>
            </a:pPr>
            <a:endParaRPr lang="en-US"/>
          </a:p>
        </p:txBody>
      </p:sp>
      <p:sp>
        <p:nvSpPr>
          <p:cNvPr id="5" name="Slide Number Placeholder 4"/>
          <p:cNvSpPr>
            <a:spLocks noGrp="1"/>
          </p:cNvSpPr>
          <p:nvPr>
            <p:ph type="sldNum" sz="quarter" idx="3"/>
          </p:nvPr>
        </p:nvSpPr>
        <p:spPr>
          <a:xfrm>
            <a:off x="3963767" y="8817560"/>
            <a:ext cx="3032455" cy="464395"/>
          </a:xfrm>
          <a:prstGeom prst="rect">
            <a:avLst/>
          </a:prstGeom>
        </p:spPr>
        <p:txBody>
          <a:bodyPr vert="horz" lIns="101534" tIns="50767" rIns="101534" bIns="50767" rtlCol="0" anchor="b"/>
          <a:lstStyle>
            <a:lvl1pPr algn="r">
              <a:defRPr sz="1300"/>
            </a:lvl1pPr>
          </a:lstStyle>
          <a:p>
            <a:pPr>
              <a:defRPr/>
            </a:pPr>
            <a:fld id="{012E3B1E-18A8-4483-B530-7813FFFD882A}" type="slidenum">
              <a:rPr lang="en-US"/>
              <a:pPr>
                <a:defRPr/>
              </a:pPr>
              <a:t>‹#›</a:t>
            </a:fld>
            <a:endParaRPr lang="en-US"/>
          </a:p>
        </p:txBody>
      </p:sp>
    </p:spTree>
    <p:extLst>
      <p:ext uri="{BB962C8B-B14F-4D97-AF65-F5344CB8AC3E}">
        <p14:creationId xmlns:p14="http://schemas.microsoft.com/office/powerpoint/2010/main" val="268335871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2455" cy="464395"/>
          </a:xfrm>
          <a:prstGeom prst="rect">
            <a:avLst/>
          </a:prstGeom>
        </p:spPr>
        <p:txBody>
          <a:bodyPr vert="horz" lIns="101551" tIns="50776" rIns="101551" bIns="50776" rtlCol="0"/>
          <a:lstStyle>
            <a:lvl1pPr algn="l">
              <a:defRPr sz="1300"/>
            </a:lvl1pPr>
          </a:lstStyle>
          <a:p>
            <a:pPr>
              <a:defRPr/>
            </a:pPr>
            <a:endParaRPr lang="en-US"/>
          </a:p>
        </p:txBody>
      </p:sp>
      <p:sp>
        <p:nvSpPr>
          <p:cNvPr id="3" name="Date Placeholder 2"/>
          <p:cNvSpPr>
            <a:spLocks noGrp="1"/>
          </p:cNvSpPr>
          <p:nvPr>
            <p:ph type="dt" idx="1"/>
          </p:nvPr>
        </p:nvSpPr>
        <p:spPr>
          <a:xfrm>
            <a:off x="3963767" y="0"/>
            <a:ext cx="3032455" cy="464395"/>
          </a:xfrm>
          <a:prstGeom prst="rect">
            <a:avLst/>
          </a:prstGeom>
        </p:spPr>
        <p:txBody>
          <a:bodyPr vert="horz" lIns="101551" tIns="50776" rIns="101551" bIns="50776" rtlCol="0"/>
          <a:lstStyle>
            <a:lvl1pPr algn="r">
              <a:defRPr sz="1300"/>
            </a:lvl1pPr>
          </a:lstStyle>
          <a:p>
            <a:pPr>
              <a:defRPr/>
            </a:pPr>
            <a:fld id="{A28A3D1F-6D5A-4A27-B253-52FE778A9C51}" type="datetimeFigureOut">
              <a:rPr lang="en-US"/>
              <a:pPr>
                <a:defRPr/>
              </a:pPr>
              <a:t>5/19/2017</a:t>
            </a:fld>
            <a:endParaRPr lang="en-US"/>
          </a:p>
        </p:txBody>
      </p:sp>
      <p:sp>
        <p:nvSpPr>
          <p:cNvPr id="4" name="Slide Image Placeholder 3"/>
          <p:cNvSpPr>
            <a:spLocks noGrp="1" noRot="1" noChangeAspect="1"/>
          </p:cNvSpPr>
          <p:nvPr>
            <p:ph type="sldImg" idx="2"/>
          </p:nvPr>
        </p:nvSpPr>
        <p:spPr>
          <a:xfrm>
            <a:off x="1462088" y="696913"/>
            <a:ext cx="4073525" cy="3479800"/>
          </a:xfrm>
          <a:prstGeom prst="rect">
            <a:avLst/>
          </a:prstGeom>
          <a:noFill/>
          <a:ln w="12700">
            <a:solidFill>
              <a:prstClr val="black"/>
            </a:solidFill>
          </a:ln>
        </p:spPr>
        <p:txBody>
          <a:bodyPr vert="horz" lIns="101551" tIns="50776" rIns="101551" bIns="50776" rtlCol="0" anchor="ctr"/>
          <a:lstStyle/>
          <a:p>
            <a:pPr lvl="0"/>
            <a:endParaRPr lang="en-US" noProof="0" smtClean="0"/>
          </a:p>
        </p:txBody>
      </p:sp>
      <p:sp>
        <p:nvSpPr>
          <p:cNvPr id="5" name="Notes Placeholder 4"/>
          <p:cNvSpPr>
            <a:spLocks noGrp="1"/>
          </p:cNvSpPr>
          <p:nvPr>
            <p:ph type="body" sz="quarter" idx="3"/>
          </p:nvPr>
        </p:nvSpPr>
        <p:spPr>
          <a:xfrm>
            <a:off x="699888" y="4409653"/>
            <a:ext cx="5597924" cy="4177106"/>
          </a:xfrm>
          <a:prstGeom prst="rect">
            <a:avLst/>
          </a:prstGeom>
        </p:spPr>
        <p:txBody>
          <a:bodyPr vert="horz" lIns="101551" tIns="50776" rIns="101551" bIns="50776"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6" name="Footer Placeholder 5"/>
          <p:cNvSpPr>
            <a:spLocks noGrp="1"/>
          </p:cNvSpPr>
          <p:nvPr>
            <p:ph type="ftr" sz="quarter" idx="4"/>
          </p:nvPr>
        </p:nvSpPr>
        <p:spPr>
          <a:xfrm>
            <a:off x="0" y="8817560"/>
            <a:ext cx="3032455" cy="464395"/>
          </a:xfrm>
          <a:prstGeom prst="rect">
            <a:avLst/>
          </a:prstGeom>
        </p:spPr>
        <p:txBody>
          <a:bodyPr vert="horz" lIns="101551" tIns="50776" rIns="101551" bIns="50776" rtlCol="0" anchor="b"/>
          <a:lstStyle>
            <a:lvl1pPr algn="l">
              <a:defRPr sz="1300"/>
            </a:lvl1pPr>
          </a:lstStyle>
          <a:p>
            <a:pPr>
              <a:defRPr/>
            </a:pPr>
            <a:endParaRPr lang="en-US"/>
          </a:p>
        </p:txBody>
      </p:sp>
      <p:sp>
        <p:nvSpPr>
          <p:cNvPr id="7" name="Slide Number Placeholder 6"/>
          <p:cNvSpPr>
            <a:spLocks noGrp="1"/>
          </p:cNvSpPr>
          <p:nvPr>
            <p:ph type="sldNum" sz="quarter" idx="5"/>
          </p:nvPr>
        </p:nvSpPr>
        <p:spPr>
          <a:xfrm>
            <a:off x="3963767" y="8817560"/>
            <a:ext cx="3032455" cy="464395"/>
          </a:xfrm>
          <a:prstGeom prst="rect">
            <a:avLst/>
          </a:prstGeom>
        </p:spPr>
        <p:txBody>
          <a:bodyPr vert="horz" lIns="101551" tIns="50776" rIns="101551" bIns="50776" rtlCol="0" anchor="b"/>
          <a:lstStyle>
            <a:lvl1pPr algn="r">
              <a:defRPr sz="1300"/>
            </a:lvl1pPr>
          </a:lstStyle>
          <a:p>
            <a:pPr>
              <a:defRPr/>
            </a:pPr>
            <a:fld id="{6B193526-BDBA-442F-BE22-7C41D2609394}" type="slidenum">
              <a:rPr lang="en-US"/>
              <a:pPr>
                <a:defRPr/>
              </a:pPr>
              <a:t>‹#›</a:t>
            </a:fld>
            <a:endParaRPr lang="en-US"/>
          </a:p>
        </p:txBody>
      </p:sp>
    </p:spTree>
    <p:extLst>
      <p:ext uri="{BB962C8B-B14F-4D97-AF65-F5344CB8AC3E}">
        <p14:creationId xmlns:p14="http://schemas.microsoft.com/office/powerpoint/2010/main" val="209236896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Slide Image Placeholder 1"/>
          <p:cNvSpPr>
            <a:spLocks noGrp="1" noRot="1" noChangeAspect="1" noTextEdit="1"/>
          </p:cNvSpPr>
          <p:nvPr>
            <p:ph type="sldImg"/>
          </p:nvPr>
        </p:nvSpPr>
        <p:spPr bwMode="auto">
          <a:noFill/>
          <a:ln>
            <a:solidFill>
              <a:srgbClr val="000000"/>
            </a:solidFill>
            <a:miter lim="800000"/>
            <a:headEnd/>
            <a:tailEnd/>
          </a:ln>
        </p:spPr>
      </p:sp>
      <p:sp>
        <p:nvSpPr>
          <p:cNvPr id="4099"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dirty="0" smtClean="0"/>
          </a:p>
        </p:txBody>
      </p:sp>
      <p:sp>
        <p:nvSpPr>
          <p:cNvPr id="4100"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9ED8CBD4-DB4A-4070-9B56-F42ED2EF2018}" type="slidenum">
              <a:rPr lang="en-US" smtClean="0"/>
              <a:pPr/>
              <a:t>1</a:t>
            </a:fld>
            <a:endParaRPr lang="en-US" smtClean="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2">
        <a:schemeClr val="bg2"/>
      </p:bgRef>
    </p:bg>
    <p:spTree>
      <p:nvGrpSpPr>
        <p:cNvPr id="1" name=""/>
        <p:cNvGrpSpPr/>
        <p:nvPr/>
      </p:nvGrpSpPr>
      <p:grpSpPr>
        <a:xfrm>
          <a:off x="0" y="0"/>
          <a:ext cx="0" cy="0"/>
          <a:chOff x="0" y="0"/>
          <a:chExt cx="0" cy="0"/>
        </a:xfrm>
      </p:grpSpPr>
      <p:sp>
        <p:nvSpPr>
          <p:cNvPr id="9" name="Title 8"/>
          <p:cNvSpPr>
            <a:spLocks noGrp="1"/>
          </p:cNvSpPr>
          <p:nvPr>
            <p:ph type="ctrTitle"/>
          </p:nvPr>
        </p:nvSpPr>
        <p:spPr>
          <a:xfrm>
            <a:off x="2560320" y="7498080"/>
            <a:ext cx="37687910" cy="9997440"/>
          </a:xfrm>
          <a:ln>
            <a:noFill/>
          </a:ln>
        </p:spPr>
        <p:txBody>
          <a:bodyPr vert="horz" tIns="0" rIns="93007"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285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smtClean="0"/>
              <a:t>Click to edit Master title style</a:t>
            </a:r>
            <a:endParaRPr kumimoji="0" lang="en-US"/>
          </a:p>
        </p:txBody>
      </p:sp>
      <p:sp>
        <p:nvSpPr>
          <p:cNvPr id="17" name="Subtitle 16"/>
          <p:cNvSpPr>
            <a:spLocks noGrp="1"/>
          </p:cNvSpPr>
          <p:nvPr>
            <p:ph type="subTitle" idx="1"/>
          </p:nvPr>
        </p:nvSpPr>
        <p:spPr>
          <a:xfrm>
            <a:off x="2560320" y="17649330"/>
            <a:ext cx="37702541" cy="9580880"/>
          </a:xfrm>
        </p:spPr>
        <p:txBody>
          <a:bodyPr lIns="0" rIns="93007"/>
          <a:lstStyle>
            <a:lvl1pPr marL="0" marR="232518" indent="0" algn="r">
              <a:buNone/>
              <a:defRPr>
                <a:solidFill>
                  <a:schemeClr val="tx1"/>
                </a:solidFill>
              </a:defRPr>
            </a:lvl1pPr>
            <a:lvl2pPr marL="2325182" indent="0" algn="ctr">
              <a:buNone/>
            </a:lvl2pPr>
            <a:lvl3pPr marL="4650364" indent="0" algn="ctr">
              <a:buNone/>
            </a:lvl3pPr>
            <a:lvl4pPr marL="6975546" indent="0" algn="ctr">
              <a:buNone/>
            </a:lvl4pPr>
            <a:lvl5pPr marL="9300728" indent="0" algn="ctr">
              <a:buNone/>
            </a:lvl5pPr>
            <a:lvl6pPr marL="11625910" indent="0" algn="ctr">
              <a:buNone/>
            </a:lvl6pPr>
            <a:lvl7pPr marL="13951092" indent="0" algn="ctr">
              <a:buNone/>
            </a:lvl7pPr>
            <a:lvl8pPr marL="16276274" indent="0" algn="ctr">
              <a:buNone/>
            </a:lvl8pPr>
            <a:lvl9pPr marL="18601456" indent="0" algn="ctr">
              <a:buNone/>
            </a:lvl9pPr>
          </a:lstStyle>
          <a:p>
            <a:r>
              <a:rPr kumimoji="0" lang="en-US" smtClean="0"/>
              <a:t>Click to edit Master subtitle style</a:t>
            </a:r>
            <a:endParaRPr kumimoji="0" lang="en-US"/>
          </a:p>
        </p:txBody>
      </p:sp>
      <p:sp>
        <p:nvSpPr>
          <p:cNvPr id="30" name="Date Placeholder 29"/>
          <p:cNvSpPr>
            <a:spLocks noGrp="1"/>
          </p:cNvSpPr>
          <p:nvPr>
            <p:ph type="dt" sz="half" idx="10"/>
          </p:nvPr>
        </p:nvSpPr>
        <p:spPr/>
        <p:txBody>
          <a:bodyPr/>
          <a:lstStyle/>
          <a:p>
            <a:pPr>
              <a:defRPr/>
            </a:pPr>
            <a:endParaRPr lang="en-US"/>
          </a:p>
        </p:txBody>
      </p:sp>
      <p:sp>
        <p:nvSpPr>
          <p:cNvPr id="19" name="Footer Placeholder 18"/>
          <p:cNvSpPr>
            <a:spLocks noGrp="1"/>
          </p:cNvSpPr>
          <p:nvPr>
            <p:ph type="ftr" sz="quarter" idx="11"/>
          </p:nvPr>
        </p:nvSpPr>
        <p:spPr/>
        <p:txBody>
          <a:bodyPr/>
          <a:lstStyle/>
          <a:p>
            <a:pPr>
              <a:defRPr/>
            </a:pPr>
            <a:endParaRPr lang="en-US"/>
          </a:p>
        </p:txBody>
      </p:sp>
      <p:sp>
        <p:nvSpPr>
          <p:cNvPr id="27" name="Slide Number Placeholder 26"/>
          <p:cNvSpPr>
            <a:spLocks noGrp="1"/>
          </p:cNvSpPr>
          <p:nvPr>
            <p:ph type="sldNum" sz="quarter" idx="12"/>
          </p:nvPr>
        </p:nvSpPr>
        <p:spPr/>
        <p:txBody>
          <a:bodyPr/>
          <a:lstStyle/>
          <a:p>
            <a:pPr>
              <a:defRPr/>
            </a:pPr>
            <a:fld id="{410C2627-4B8A-433C-9AC2-740CEEBE9F1E}" type="slidenum">
              <a:rPr lang="en-US" smtClean="0"/>
              <a:pPr>
                <a:defRPr/>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1C0A4231-5FC6-4BE9-B6E5-D79B90979958}" type="slidenum">
              <a:rPr lang="en-US" smtClean="0"/>
              <a:pPr>
                <a:defRPr/>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821120" y="4998728"/>
            <a:ext cx="9875520" cy="28490971"/>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2194560" y="4998728"/>
            <a:ext cx="28895040" cy="28490971"/>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CF5B200C-8EA0-4B83-9416-2EAC818691E1}" type="slidenum">
              <a:rPr lang="en-US" smtClean="0"/>
              <a:pPr>
                <a:defRPr/>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D10EE4CF-D6E4-4B10-B2C5-9769A7CBFB50}" type="slidenum">
              <a:rPr lang="en-US" smtClean="0"/>
              <a:pPr>
                <a:defRPr/>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545690" y="7198157"/>
            <a:ext cx="37307520" cy="7448093"/>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285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2545690" y="14785497"/>
            <a:ext cx="37307520" cy="8253092"/>
          </a:xfrm>
        </p:spPr>
        <p:txBody>
          <a:bodyPr lIns="232518" rIns="232518" anchor="t"/>
          <a:lstStyle>
            <a:lvl1pPr marL="0" indent="0">
              <a:buNone/>
              <a:defRPr sz="11200">
                <a:solidFill>
                  <a:schemeClr val="tx1"/>
                </a:solidFill>
              </a:defRPr>
            </a:lvl1pPr>
            <a:lvl2pPr>
              <a:buNone/>
              <a:defRPr sz="9200">
                <a:solidFill>
                  <a:schemeClr val="tx1">
                    <a:tint val="75000"/>
                  </a:schemeClr>
                </a:solidFill>
              </a:defRPr>
            </a:lvl2pPr>
            <a:lvl3pPr>
              <a:buNone/>
              <a:defRPr sz="8100">
                <a:solidFill>
                  <a:schemeClr val="tx1">
                    <a:tint val="75000"/>
                  </a:schemeClr>
                </a:solidFill>
              </a:defRPr>
            </a:lvl3pPr>
            <a:lvl4pPr>
              <a:buNone/>
              <a:defRPr sz="7100">
                <a:solidFill>
                  <a:schemeClr val="tx1">
                    <a:tint val="75000"/>
                  </a:schemeClr>
                </a:solidFill>
              </a:defRPr>
            </a:lvl4pPr>
            <a:lvl5pPr>
              <a:buNone/>
              <a:defRPr sz="71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37B22B09-72DE-4C69-B343-88A28AEEA6AB}" type="slidenum">
              <a:rPr lang="en-US" smtClean="0"/>
              <a:pPr>
                <a:defRPr/>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194560" y="3849014"/>
            <a:ext cx="39502080" cy="6248400"/>
          </a:xfrm>
        </p:spPr>
        <p:txBody>
          <a:bodyPr/>
          <a:lstStyle/>
          <a:p>
            <a:r>
              <a:rPr kumimoji="0" lang="en-US" smtClean="0"/>
              <a:t>Click to edit Master title style</a:t>
            </a:r>
            <a:endParaRPr kumimoji="0" lang="en-US"/>
          </a:p>
        </p:txBody>
      </p:sp>
      <p:sp>
        <p:nvSpPr>
          <p:cNvPr id="3" name="Content Placeholder 2"/>
          <p:cNvSpPr>
            <a:spLocks noGrp="1"/>
          </p:cNvSpPr>
          <p:nvPr>
            <p:ph sz="half" idx="1"/>
          </p:nvPr>
        </p:nvSpPr>
        <p:spPr>
          <a:xfrm>
            <a:off x="2194560" y="10496465"/>
            <a:ext cx="19385280" cy="24243792"/>
          </a:xfrm>
        </p:spPr>
        <p:txBody>
          <a:bodyPr/>
          <a:lstStyle>
            <a:lvl1pPr>
              <a:defRPr sz="13200"/>
            </a:lvl1pPr>
            <a:lvl2pPr>
              <a:defRPr sz="12200"/>
            </a:lvl2pPr>
            <a:lvl3pPr>
              <a:defRPr sz="10200"/>
            </a:lvl3pPr>
            <a:lvl4pPr>
              <a:defRPr sz="9200"/>
            </a:lvl4pPr>
            <a:lvl5pPr>
              <a:defRPr sz="92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22311360" y="10496465"/>
            <a:ext cx="19385280" cy="24243792"/>
          </a:xfrm>
        </p:spPr>
        <p:txBody>
          <a:bodyPr/>
          <a:lstStyle>
            <a:lvl1pPr>
              <a:defRPr sz="13200"/>
            </a:lvl1pPr>
            <a:lvl2pPr>
              <a:defRPr sz="12200"/>
            </a:lvl2pPr>
            <a:lvl3pPr>
              <a:defRPr sz="10200"/>
            </a:lvl3pPr>
            <a:lvl4pPr>
              <a:defRPr sz="9200"/>
            </a:lvl4pPr>
            <a:lvl5pPr>
              <a:defRPr sz="92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pPr>
              <a:defRPr/>
            </a:pPr>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pPr>
              <a:defRPr/>
            </a:pPr>
            <a:fld id="{6143F534-00F2-4264-A251-B6D18F2494BA}" type="slidenum">
              <a:rPr lang="en-US" smtClean="0"/>
              <a:pPr>
                <a:defRPr/>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194560" y="3849014"/>
            <a:ext cx="39502080" cy="6248400"/>
          </a:xfrm>
        </p:spPr>
        <p:txBody>
          <a:bodyPr tIns="232518" anchor="b"/>
          <a:lstStyle>
            <a:lvl1pPr>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2194560" y="10142022"/>
            <a:ext cx="19392902" cy="3604458"/>
          </a:xfrm>
        </p:spPr>
        <p:txBody>
          <a:bodyPr lIns="232518" tIns="0" rIns="232518" bIns="0" anchor="ctr">
            <a:noAutofit/>
          </a:bodyPr>
          <a:lstStyle>
            <a:lvl1pPr marL="0" indent="0">
              <a:buNone/>
              <a:defRPr sz="12200" b="1" cap="none" baseline="0">
                <a:solidFill>
                  <a:schemeClr val="tx2"/>
                </a:solidFill>
                <a:effectLst/>
              </a:defRPr>
            </a:lvl1pPr>
            <a:lvl2pPr>
              <a:buNone/>
              <a:defRPr sz="10200" b="1"/>
            </a:lvl2pPr>
            <a:lvl3pPr>
              <a:buNone/>
              <a:defRPr sz="9200" b="1"/>
            </a:lvl3pPr>
            <a:lvl4pPr>
              <a:buNone/>
              <a:defRPr sz="8100" b="1"/>
            </a:lvl4pPr>
            <a:lvl5pPr>
              <a:buNone/>
              <a:defRPr sz="81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22296122" y="10166675"/>
            <a:ext cx="19400520" cy="3579808"/>
          </a:xfrm>
        </p:spPr>
        <p:txBody>
          <a:bodyPr lIns="232518" tIns="0" rIns="232518" bIns="0" anchor="ctr"/>
          <a:lstStyle>
            <a:lvl1pPr marL="0" indent="0">
              <a:buNone/>
              <a:defRPr sz="12200" b="1" cap="none" baseline="0">
                <a:solidFill>
                  <a:schemeClr val="tx2"/>
                </a:solidFill>
                <a:effectLst/>
              </a:defRPr>
            </a:lvl1pPr>
            <a:lvl2pPr>
              <a:buNone/>
              <a:defRPr sz="10200" b="1"/>
            </a:lvl2pPr>
            <a:lvl3pPr>
              <a:buNone/>
              <a:defRPr sz="9200" b="1"/>
            </a:lvl3pPr>
            <a:lvl4pPr>
              <a:buNone/>
              <a:defRPr sz="8100" b="1"/>
            </a:lvl4pPr>
            <a:lvl5pPr>
              <a:buNone/>
              <a:defRPr sz="8100" b="1"/>
            </a:lvl5pPr>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2194560" y="13746480"/>
            <a:ext cx="19392902" cy="21023269"/>
          </a:xfrm>
        </p:spPr>
        <p:txBody>
          <a:bodyPr tIns="0"/>
          <a:lstStyle>
            <a:lvl1pPr>
              <a:defRPr sz="11200"/>
            </a:lvl1pPr>
            <a:lvl2pPr>
              <a:defRPr sz="10200"/>
            </a:lvl2pPr>
            <a:lvl3pPr>
              <a:defRPr sz="9200"/>
            </a:lvl3pPr>
            <a:lvl4pPr>
              <a:defRPr sz="8100"/>
            </a:lvl4pPr>
            <a:lvl5pPr>
              <a:defRPr sz="81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22296122" y="13746480"/>
            <a:ext cx="19400520" cy="21023269"/>
          </a:xfrm>
        </p:spPr>
        <p:txBody>
          <a:bodyPr tIns="0"/>
          <a:lstStyle>
            <a:lvl1pPr>
              <a:defRPr sz="11200"/>
            </a:lvl1pPr>
            <a:lvl2pPr>
              <a:defRPr sz="10200"/>
            </a:lvl2pPr>
            <a:lvl3pPr>
              <a:defRPr sz="9200"/>
            </a:lvl3pPr>
            <a:lvl4pPr>
              <a:defRPr sz="8100"/>
            </a:lvl4pPr>
            <a:lvl5pPr>
              <a:defRPr sz="81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p>
            <a:pPr>
              <a:defRPr/>
            </a:pPr>
            <a:endParaRPr lang="en-US"/>
          </a:p>
        </p:txBody>
      </p:sp>
      <p:sp>
        <p:nvSpPr>
          <p:cNvPr id="8" name="Footer Placeholder 7"/>
          <p:cNvSpPr>
            <a:spLocks noGrp="1"/>
          </p:cNvSpPr>
          <p:nvPr>
            <p:ph type="ftr" sz="quarter" idx="11"/>
          </p:nvPr>
        </p:nvSpPr>
        <p:spPr/>
        <p:txBody>
          <a:bodyPr/>
          <a:lstStyle/>
          <a:p>
            <a:pPr>
              <a:defRPr/>
            </a:pPr>
            <a:endParaRPr lang="en-US"/>
          </a:p>
        </p:txBody>
      </p:sp>
      <p:sp>
        <p:nvSpPr>
          <p:cNvPr id="9" name="Slide Number Placeholder 8"/>
          <p:cNvSpPr>
            <a:spLocks noGrp="1"/>
          </p:cNvSpPr>
          <p:nvPr>
            <p:ph type="sldNum" sz="quarter" idx="12"/>
          </p:nvPr>
        </p:nvSpPr>
        <p:spPr/>
        <p:txBody>
          <a:bodyPr/>
          <a:lstStyle/>
          <a:p>
            <a:pPr>
              <a:defRPr/>
            </a:pPr>
            <a:fld id="{3064FA63-2DFF-480D-9DD3-BE3DBCCA7008}" type="slidenum">
              <a:rPr lang="en-US" smtClean="0"/>
              <a:pPr>
                <a:defRPr/>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194560" y="3849014"/>
            <a:ext cx="39867840" cy="6248400"/>
          </a:xfrm>
        </p:spPr>
        <p:txBody>
          <a:bodyPr vert="horz" tIns="232518"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25400" b="0">
                <a:ln>
                  <a:noFill/>
                </a:ln>
                <a:solidFill>
                  <a:schemeClr val="tx2"/>
                </a:solidFill>
                <a:effectLst/>
                <a:latin typeface="+mj-lt"/>
                <a:ea typeface="+mj-ea"/>
                <a:cs typeface="+mj-cs"/>
              </a:defRPr>
            </a:lvl1pP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pPr>
              <a:defRPr/>
            </a:pPr>
            <a:endParaRPr lang="en-US"/>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pPr>
              <a:defRPr/>
            </a:pPr>
            <a:fld id="{A224A32D-8593-4191-97D7-7471CAD3FD57}" type="slidenum">
              <a:rPr lang="en-US" smtClean="0"/>
              <a:pPr>
                <a:defRPr/>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endParaRPr lang="en-US"/>
          </a:p>
        </p:txBody>
      </p:sp>
      <p:sp>
        <p:nvSpPr>
          <p:cNvPr id="3" name="Footer Placeholder 2"/>
          <p:cNvSpPr>
            <a:spLocks noGrp="1"/>
          </p:cNvSpPr>
          <p:nvPr>
            <p:ph type="ftr" sz="quarter" idx="11"/>
          </p:nvPr>
        </p:nvSpPr>
        <p:spPr/>
        <p:txBody>
          <a:bodyPr/>
          <a:lstStyle/>
          <a:p>
            <a:pPr>
              <a:defRPr/>
            </a:pPr>
            <a:endParaRPr lang="en-US"/>
          </a:p>
        </p:txBody>
      </p:sp>
      <p:sp>
        <p:nvSpPr>
          <p:cNvPr id="4" name="Slide Number Placeholder 3"/>
          <p:cNvSpPr>
            <a:spLocks noGrp="1"/>
          </p:cNvSpPr>
          <p:nvPr>
            <p:ph type="sldNum" sz="quarter" idx="12"/>
          </p:nvPr>
        </p:nvSpPr>
        <p:spPr/>
        <p:txBody>
          <a:bodyPr/>
          <a:lstStyle/>
          <a:p>
            <a:pPr>
              <a:defRPr/>
            </a:pPr>
            <a:fld id="{230E9903-7DAF-45AF-BE70-009104725375}" type="slidenum">
              <a:rPr lang="en-US" smtClean="0"/>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291840" y="2811791"/>
            <a:ext cx="13167360" cy="6352540"/>
          </a:xfrm>
        </p:spPr>
        <p:txBody>
          <a:bodyPr lIns="0" anchor="b">
            <a:noAutofit/>
          </a:bodyPr>
          <a:lstStyle>
            <a:lvl1pPr algn="l" rtl="0">
              <a:spcBef>
                <a:spcPct val="0"/>
              </a:spcBef>
              <a:buNone/>
              <a:defRPr sz="13200" b="0">
                <a:ln>
                  <a:noFill/>
                </a:ln>
                <a:solidFill>
                  <a:schemeClr val="tx2"/>
                </a:solidFill>
                <a:effectLst/>
                <a:latin typeface="+mj-lt"/>
                <a:ea typeface="+mj-ea"/>
                <a:cs typeface="+mj-cs"/>
              </a:defRPr>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3291840" y="9164320"/>
            <a:ext cx="13167360" cy="24993600"/>
          </a:xfrm>
        </p:spPr>
        <p:txBody>
          <a:bodyPr lIns="93007" rIns="93007"/>
          <a:lstStyle>
            <a:lvl1pPr marL="0" indent="0" algn="l">
              <a:buNone/>
              <a:defRPr sz="7100"/>
            </a:lvl1pPr>
            <a:lvl2pPr indent="0" algn="l">
              <a:buNone/>
              <a:defRPr sz="6100"/>
            </a:lvl2pPr>
            <a:lvl3pPr indent="0" algn="l">
              <a:buNone/>
              <a:defRPr sz="5100"/>
            </a:lvl3pPr>
            <a:lvl4pPr indent="0" algn="l">
              <a:buNone/>
              <a:defRPr sz="4600"/>
            </a:lvl4pPr>
            <a:lvl5pPr indent="0" algn="l">
              <a:buNone/>
              <a:defRPr sz="4600"/>
            </a:lvl5pPr>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17160240" y="9164320"/>
            <a:ext cx="24536400" cy="24993600"/>
          </a:xfrm>
        </p:spPr>
        <p:txBody>
          <a:bodyPr tIns="0"/>
          <a:lstStyle>
            <a:lvl1pPr>
              <a:defRPr sz="14200"/>
            </a:lvl1pPr>
            <a:lvl2pPr>
              <a:defRPr sz="13200"/>
            </a:lvl2pPr>
            <a:lvl3pPr>
              <a:defRPr sz="12200"/>
            </a:lvl3pPr>
            <a:lvl4pPr>
              <a:defRPr sz="10200"/>
            </a:lvl4pPr>
            <a:lvl5pPr>
              <a:defRPr sz="92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pPr>
              <a:defRPr/>
            </a:pPr>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pPr>
              <a:defRPr/>
            </a:pPr>
            <a:fld id="{362EB6DA-8A2D-4218-B18C-DD944D389121}" type="slidenum">
              <a:rPr lang="en-US" smtClean="0"/>
              <a:pPr>
                <a:defRPr/>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nip and Round Single Corner Rectangle 8"/>
          <p:cNvSpPr/>
          <p:nvPr/>
        </p:nvSpPr>
        <p:spPr>
          <a:xfrm rot="420000" flipV="1">
            <a:off x="15195614" y="6057488"/>
            <a:ext cx="25237440" cy="2249424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lIns="465036" tIns="232518" rIns="465036" bIns="232518" rtlCol="0" anchor="ctr"/>
          <a:lstStyle/>
          <a:p>
            <a:pPr algn="ctr" eaLnBrk="1" latinLnBrk="0" hangingPunct="1"/>
            <a:endParaRPr kumimoji="0" lang="en-US"/>
          </a:p>
        </p:txBody>
      </p:sp>
      <p:sp>
        <p:nvSpPr>
          <p:cNvPr id="12" name="Right Triangle 11"/>
          <p:cNvSpPr/>
          <p:nvPr/>
        </p:nvSpPr>
        <p:spPr>
          <a:xfrm rot="420000" flipV="1">
            <a:off x="38419843" y="29300071"/>
            <a:ext cx="746150" cy="849782"/>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lIns="465036" tIns="232518" rIns="465036" bIns="232518" rtlCol="0" anchor="ctr"/>
          <a:lstStyle/>
          <a:p>
            <a:pPr algn="ctr" eaLnBrk="1" latinLnBrk="0" hangingPunct="1"/>
            <a:endParaRPr kumimoji="0" lang="en-US"/>
          </a:p>
        </p:txBody>
      </p:sp>
      <p:sp>
        <p:nvSpPr>
          <p:cNvPr id="2" name="Title 1"/>
          <p:cNvSpPr>
            <a:spLocks noGrp="1"/>
          </p:cNvSpPr>
          <p:nvPr>
            <p:ph type="title"/>
          </p:nvPr>
        </p:nvSpPr>
        <p:spPr>
          <a:xfrm>
            <a:off x="2926080" y="6434248"/>
            <a:ext cx="10621670" cy="8651661"/>
          </a:xfrm>
        </p:spPr>
        <p:txBody>
          <a:bodyPr vert="horz" lIns="232518" tIns="232518" rIns="232518" bIns="232518" anchor="b"/>
          <a:lstStyle>
            <a:lvl1pPr algn="l">
              <a:buNone/>
              <a:defRPr sz="10200" b="1">
                <a:solidFill>
                  <a:schemeClr val="tx2"/>
                </a:solidFill>
              </a:defRPr>
            </a:lvl1pPr>
          </a:lstStyle>
          <a:p>
            <a:r>
              <a:rPr kumimoji="0" lang="en-US" smtClean="0"/>
              <a:t>Click to edit Master title style</a:t>
            </a:r>
            <a:endParaRPr kumimoji="0" lang="en-US"/>
          </a:p>
        </p:txBody>
      </p:sp>
      <p:sp>
        <p:nvSpPr>
          <p:cNvPr id="4" name="Text Placeholder 3"/>
          <p:cNvSpPr>
            <a:spLocks noGrp="1"/>
          </p:cNvSpPr>
          <p:nvPr>
            <p:ph type="body" sz="half" idx="2"/>
          </p:nvPr>
        </p:nvSpPr>
        <p:spPr>
          <a:xfrm>
            <a:off x="2926080" y="15464025"/>
            <a:ext cx="10607040" cy="11913616"/>
          </a:xfrm>
        </p:spPr>
        <p:txBody>
          <a:bodyPr lIns="325525" rIns="232518" bIns="232518" anchor="t"/>
          <a:lstStyle>
            <a:lvl1pPr marL="0" indent="0" algn="l">
              <a:spcBef>
                <a:spcPts val="1271"/>
              </a:spcBef>
              <a:buFontTx/>
              <a:buNone/>
              <a:defRPr sz="6600"/>
            </a:lvl1pPr>
            <a:lvl2pPr>
              <a:defRPr sz="6100"/>
            </a:lvl2pPr>
            <a:lvl3pPr>
              <a:defRPr sz="5100"/>
            </a:lvl3pPr>
            <a:lvl4pPr>
              <a:defRPr sz="4600"/>
            </a:lvl4pPr>
            <a:lvl5pPr>
              <a:defRPr sz="46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pPr>
              <a:defRPr/>
            </a:pPr>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a:xfrm>
            <a:off x="38770560" y="34748049"/>
            <a:ext cx="2926080" cy="1996017"/>
          </a:xfrm>
        </p:spPr>
        <p:txBody>
          <a:bodyPr/>
          <a:lstStyle/>
          <a:p>
            <a:pPr>
              <a:defRPr/>
            </a:pPr>
            <a:fld id="{C41EE818-8662-4C77-9299-DF616D2C129B}" type="slidenum">
              <a:rPr lang="en-US" smtClean="0"/>
              <a:pPr>
                <a:defRPr/>
              </a:pPr>
              <a:t>‹#›</a:t>
            </a:fld>
            <a:endParaRPr lang="en-US"/>
          </a:p>
        </p:txBody>
      </p:sp>
      <p:sp>
        <p:nvSpPr>
          <p:cNvPr id="3" name="Picture Placeholder 2"/>
          <p:cNvSpPr>
            <a:spLocks noGrp="1"/>
          </p:cNvSpPr>
          <p:nvPr>
            <p:ph type="pic" idx="1"/>
          </p:nvPr>
        </p:nvSpPr>
        <p:spPr>
          <a:xfrm rot="420000">
            <a:off x="16731806" y="6557360"/>
            <a:ext cx="22165056" cy="21494496"/>
          </a:xfrm>
          <a:prstGeom prst="rect">
            <a:avLst/>
          </a:prstGeom>
          <a:solidFill>
            <a:schemeClr val="bg2"/>
          </a:solidFill>
          <a:ln w="3000" cap="rnd">
            <a:solidFill>
              <a:srgbClr val="C0C0C0"/>
            </a:solidFill>
            <a:round/>
          </a:ln>
          <a:effectLst/>
        </p:spPr>
        <p:txBody>
          <a:bodyPr/>
          <a:lstStyle>
            <a:lvl1pPr marL="0" indent="0">
              <a:buNone/>
              <a:defRPr sz="16300"/>
            </a:lvl1pPr>
          </a:lstStyle>
          <a:p>
            <a:r>
              <a:rPr kumimoji="0" lang="en-US" smtClean="0"/>
              <a:t>Click icon to add picture</a:t>
            </a:r>
            <a:endParaRPr kumimoji="0" lang="en-US" dirty="0"/>
          </a:p>
        </p:txBody>
      </p:sp>
      <p:sp>
        <p:nvSpPr>
          <p:cNvPr id="10" name="Freeform 9"/>
          <p:cNvSpPr>
            <a:spLocks/>
          </p:cNvSpPr>
          <p:nvPr/>
        </p:nvSpPr>
        <p:spPr bwMode="auto">
          <a:xfrm flipV="1">
            <a:off x="-45720" y="31797413"/>
            <a:ext cx="43982640" cy="5692987"/>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465036" tIns="232518" rIns="465036" bIns="232518" anchor="t" compatLnSpc="1"/>
          <a:lstStyle/>
          <a:p>
            <a:pPr marL="0" algn="l" rtl="0" eaLnBrk="1" latinLnBrk="0" hangingPunct="1"/>
            <a:endParaRPr kumimoji="0" lang="en-US">
              <a:solidFill>
                <a:schemeClr val="tx1"/>
              </a:solidFill>
              <a:latin typeface="+mn-lt"/>
              <a:ea typeface="+mn-ea"/>
              <a:cs typeface="+mn-cs"/>
            </a:endParaRPr>
          </a:p>
        </p:txBody>
      </p:sp>
      <p:sp>
        <p:nvSpPr>
          <p:cNvPr id="11" name="Freeform 10"/>
          <p:cNvSpPr>
            <a:spLocks/>
          </p:cNvSpPr>
          <p:nvPr/>
        </p:nvSpPr>
        <p:spPr bwMode="auto">
          <a:xfrm flipV="1">
            <a:off x="21031200" y="34001713"/>
            <a:ext cx="22860000" cy="3488690"/>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465036" tIns="232518" rIns="465036" bIns="232518" anchor="t" compatLnSpc="1"/>
          <a:lstStyle/>
          <a:p>
            <a:pPr marL="0" algn="l" rtl="0" eaLnBrk="1" latinLnBrk="0" hangingPunct="1"/>
            <a:endParaRPr kumimoji="0" lang="en-US">
              <a:solidFill>
                <a:schemeClr val="tx1"/>
              </a:solidFill>
              <a:latin typeface="+mn-lt"/>
              <a:ea typeface="+mn-ea"/>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9" name="Title Placeholder 8"/>
          <p:cNvSpPr>
            <a:spLocks noGrp="1"/>
          </p:cNvSpPr>
          <p:nvPr>
            <p:ph type="title"/>
          </p:nvPr>
        </p:nvSpPr>
        <p:spPr>
          <a:xfrm>
            <a:off x="2194560" y="3849014"/>
            <a:ext cx="39502080" cy="6248400"/>
          </a:xfrm>
          <a:prstGeom prst="rect">
            <a:avLst/>
          </a:prstGeom>
        </p:spPr>
        <p:txBody>
          <a:bodyPr vert="horz" lIns="0" tIns="232518" rIns="0" bIns="0" anchor="b">
            <a:normAutofit/>
          </a:bodyPr>
          <a:lstStyle/>
          <a:p>
            <a:r>
              <a:rPr kumimoji="0" lang="en-US" smtClean="0"/>
              <a:t>Click to edit Master title style</a:t>
            </a:r>
            <a:endParaRPr kumimoji="0" lang="en-US"/>
          </a:p>
        </p:txBody>
      </p:sp>
      <p:sp>
        <p:nvSpPr>
          <p:cNvPr id="30" name="Text Placeholder 29"/>
          <p:cNvSpPr>
            <a:spLocks noGrp="1"/>
          </p:cNvSpPr>
          <p:nvPr>
            <p:ph type="body" idx="1"/>
          </p:nvPr>
        </p:nvSpPr>
        <p:spPr>
          <a:xfrm>
            <a:off x="2194560" y="10580624"/>
            <a:ext cx="39502080" cy="23993856"/>
          </a:xfrm>
          <a:prstGeom prst="rect">
            <a:avLst/>
          </a:prstGeom>
        </p:spPr>
        <p:txBody>
          <a:bodyPr vert="horz" lIns="465036" tIns="232518" rIns="465036" bIns="232518">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0" name="Date Placeholder 9"/>
          <p:cNvSpPr>
            <a:spLocks noGrp="1"/>
          </p:cNvSpPr>
          <p:nvPr>
            <p:ph type="dt" sz="half" idx="2"/>
          </p:nvPr>
        </p:nvSpPr>
        <p:spPr>
          <a:xfrm>
            <a:off x="2194560" y="34748049"/>
            <a:ext cx="10241280" cy="1996017"/>
          </a:xfrm>
          <a:prstGeom prst="rect">
            <a:avLst/>
          </a:prstGeom>
        </p:spPr>
        <p:txBody>
          <a:bodyPr vert="horz" lIns="0" tIns="0" rIns="0" bIns="0" anchor="b"/>
          <a:lstStyle>
            <a:lvl1pPr algn="l" eaLnBrk="1" latinLnBrk="0" hangingPunct="1">
              <a:defRPr kumimoji="0" sz="6100">
                <a:solidFill>
                  <a:schemeClr val="tx2">
                    <a:shade val="90000"/>
                  </a:schemeClr>
                </a:solidFill>
              </a:defRPr>
            </a:lvl1pPr>
          </a:lstStyle>
          <a:p>
            <a:pPr>
              <a:defRPr/>
            </a:pPr>
            <a:endParaRPr lang="en-US"/>
          </a:p>
        </p:txBody>
      </p:sp>
      <p:sp>
        <p:nvSpPr>
          <p:cNvPr id="22" name="Footer Placeholder 21"/>
          <p:cNvSpPr>
            <a:spLocks noGrp="1"/>
          </p:cNvSpPr>
          <p:nvPr>
            <p:ph type="ftr" sz="quarter" idx="3"/>
          </p:nvPr>
        </p:nvSpPr>
        <p:spPr>
          <a:xfrm>
            <a:off x="12801600" y="34748049"/>
            <a:ext cx="16093440" cy="1996017"/>
          </a:xfrm>
          <a:prstGeom prst="rect">
            <a:avLst/>
          </a:prstGeom>
        </p:spPr>
        <p:txBody>
          <a:bodyPr vert="horz" lIns="0" tIns="0" rIns="0" bIns="0" anchor="b"/>
          <a:lstStyle>
            <a:lvl1pPr algn="l" eaLnBrk="1" latinLnBrk="0" hangingPunct="1">
              <a:defRPr kumimoji="0" sz="6100">
                <a:solidFill>
                  <a:schemeClr val="tx2">
                    <a:shade val="90000"/>
                  </a:schemeClr>
                </a:solidFill>
              </a:defRPr>
            </a:lvl1pPr>
          </a:lstStyle>
          <a:p>
            <a:pPr>
              <a:defRPr/>
            </a:pPr>
            <a:endParaRPr lang="en-US"/>
          </a:p>
        </p:txBody>
      </p:sp>
      <p:sp>
        <p:nvSpPr>
          <p:cNvPr id="18" name="Slide Number Placeholder 17"/>
          <p:cNvSpPr>
            <a:spLocks noGrp="1"/>
          </p:cNvSpPr>
          <p:nvPr>
            <p:ph type="sldNum" sz="quarter" idx="4"/>
          </p:nvPr>
        </p:nvSpPr>
        <p:spPr>
          <a:xfrm>
            <a:off x="38039040" y="34748049"/>
            <a:ext cx="3657600" cy="1996017"/>
          </a:xfrm>
          <a:prstGeom prst="rect">
            <a:avLst/>
          </a:prstGeom>
        </p:spPr>
        <p:txBody>
          <a:bodyPr vert="horz" lIns="0" tIns="0" rIns="0" bIns="0" anchor="b"/>
          <a:lstStyle>
            <a:lvl1pPr algn="r" eaLnBrk="1" latinLnBrk="0" hangingPunct="1">
              <a:defRPr kumimoji="0" sz="6100">
                <a:solidFill>
                  <a:schemeClr val="tx2">
                    <a:shade val="90000"/>
                  </a:schemeClr>
                </a:solidFill>
              </a:defRPr>
            </a:lvl1pPr>
          </a:lstStyle>
          <a:p>
            <a:pPr>
              <a:defRPr/>
            </a:pPr>
            <a:fld id="{78F051FA-AFAA-4906-B6DF-1B602AD00F14}" type="slidenum">
              <a:rPr lang="en-US" smtClean="0"/>
              <a:pPr>
                <a:defRPr/>
              </a:pPr>
              <a:t>‹#›</a:t>
            </a:fld>
            <a:endParaRPr lang="en-US"/>
          </a:p>
        </p:txBody>
      </p:sp>
    </p:spTree>
  </p:cSld>
  <p:clrMap bg1="lt1" tx1="dk1" bg2="lt2" tx2="dk2" accent1="accent1" accent2="accent2" accent3="accent3" accent4="accent4" accent5="accent5" accent6="accent6" hlink="hlink" folHlink="folHlink"/>
  <p:sldLayoutIdLst>
    <p:sldLayoutId id="2147483985" r:id="rId1"/>
    <p:sldLayoutId id="2147483986" r:id="rId2"/>
    <p:sldLayoutId id="2147483987" r:id="rId3"/>
    <p:sldLayoutId id="2147483988" r:id="rId4"/>
    <p:sldLayoutId id="2147483989" r:id="rId5"/>
    <p:sldLayoutId id="2147483990" r:id="rId6"/>
    <p:sldLayoutId id="2147483991" r:id="rId7"/>
    <p:sldLayoutId id="2147483992" r:id="rId8"/>
    <p:sldLayoutId id="2147483993" r:id="rId9"/>
    <p:sldLayoutId id="2147483994" r:id="rId10"/>
    <p:sldLayoutId id="2147483995" r:id="rId11"/>
  </p:sldLayoutIdLst>
  <p:txStyles>
    <p:titleStyle>
      <a:lvl1pPr algn="l" rtl="0" eaLnBrk="1" latinLnBrk="0" hangingPunct="1">
        <a:spcBef>
          <a:spcPct val="0"/>
        </a:spcBef>
        <a:buNone/>
        <a:defRPr kumimoji="0" sz="25400" b="0" kern="1200">
          <a:ln>
            <a:noFill/>
          </a:ln>
          <a:solidFill>
            <a:schemeClr val="tx2"/>
          </a:solidFill>
          <a:effectLst/>
          <a:latin typeface="+mj-lt"/>
          <a:ea typeface="+mj-ea"/>
          <a:cs typeface="+mj-cs"/>
        </a:defRPr>
      </a:lvl1pPr>
    </p:titleStyle>
    <p:bodyStyle>
      <a:lvl1pPr marL="1395109" indent="-1395109" algn="l" rtl="0" eaLnBrk="1" latinLnBrk="0" hangingPunct="1">
        <a:spcBef>
          <a:spcPct val="20000"/>
        </a:spcBef>
        <a:buClr>
          <a:schemeClr val="accent3"/>
        </a:buClr>
        <a:buSzPct val="95000"/>
        <a:buFont typeface="Wingdings 2"/>
        <a:buChar char=""/>
        <a:defRPr kumimoji="0" sz="13200" kern="1200">
          <a:solidFill>
            <a:schemeClr val="tx1"/>
          </a:solidFill>
          <a:latin typeface="+mn-lt"/>
          <a:ea typeface="+mn-ea"/>
          <a:cs typeface="+mn-cs"/>
        </a:defRPr>
      </a:lvl1pPr>
      <a:lvl2pPr marL="3255255" indent="-1255598" algn="l" rtl="0" eaLnBrk="1" latinLnBrk="0" hangingPunct="1">
        <a:spcBef>
          <a:spcPct val="20000"/>
        </a:spcBef>
        <a:buClr>
          <a:schemeClr val="accent1"/>
        </a:buClr>
        <a:buSzPct val="85000"/>
        <a:buFont typeface="Wingdings 2"/>
        <a:buChar char=""/>
        <a:defRPr kumimoji="0" sz="12200" kern="1200">
          <a:solidFill>
            <a:schemeClr val="tx1"/>
          </a:solidFill>
          <a:latin typeface="+mn-lt"/>
          <a:ea typeface="+mn-ea"/>
          <a:cs typeface="+mn-cs"/>
        </a:defRPr>
      </a:lvl2pPr>
      <a:lvl3pPr marL="4650364" indent="-1255598" algn="l" rtl="0" eaLnBrk="1" latinLnBrk="0" hangingPunct="1">
        <a:spcBef>
          <a:spcPct val="20000"/>
        </a:spcBef>
        <a:buClr>
          <a:schemeClr val="accent2"/>
        </a:buClr>
        <a:buSzPct val="70000"/>
        <a:buFont typeface="Wingdings 2"/>
        <a:buChar char=""/>
        <a:defRPr kumimoji="0" sz="10700" kern="1200">
          <a:solidFill>
            <a:schemeClr val="tx1"/>
          </a:solidFill>
          <a:latin typeface="+mn-lt"/>
          <a:ea typeface="+mn-ea"/>
          <a:cs typeface="+mn-cs"/>
        </a:defRPr>
      </a:lvl3pPr>
      <a:lvl4pPr marL="6045473" indent="-1069584" algn="l" rtl="0" eaLnBrk="1" latinLnBrk="0" hangingPunct="1">
        <a:spcBef>
          <a:spcPct val="20000"/>
        </a:spcBef>
        <a:buClr>
          <a:schemeClr val="accent3"/>
        </a:buClr>
        <a:buSzPct val="65000"/>
        <a:buFont typeface="Wingdings 2"/>
        <a:buChar char=""/>
        <a:defRPr kumimoji="0" sz="10200" kern="1200">
          <a:solidFill>
            <a:schemeClr val="tx1"/>
          </a:solidFill>
          <a:latin typeface="+mn-lt"/>
          <a:ea typeface="+mn-ea"/>
          <a:cs typeface="+mn-cs"/>
        </a:defRPr>
      </a:lvl4pPr>
      <a:lvl5pPr marL="7440583" indent="-1069584" algn="l" rtl="0" eaLnBrk="1" latinLnBrk="0" hangingPunct="1">
        <a:spcBef>
          <a:spcPct val="20000"/>
        </a:spcBef>
        <a:buClr>
          <a:schemeClr val="accent4"/>
        </a:buClr>
        <a:buSzPct val="65000"/>
        <a:buFont typeface="Wingdings 2"/>
        <a:buChar char=""/>
        <a:defRPr kumimoji="0" sz="10200" kern="1200">
          <a:solidFill>
            <a:schemeClr val="tx1"/>
          </a:solidFill>
          <a:latin typeface="+mn-lt"/>
          <a:ea typeface="+mn-ea"/>
          <a:cs typeface="+mn-cs"/>
        </a:defRPr>
      </a:lvl5pPr>
      <a:lvl6pPr marL="8835692" indent="-1069584" algn="l" rtl="0" eaLnBrk="1" latinLnBrk="0" hangingPunct="1">
        <a:spcBef>
          <a:spcPct val="20000"/>
        </a:spcBef>
        <a:buClr>
          <a:schemeClr val="accent5"/>
        </a:buClr>
        <a:buSzPct val="80000"/>
        <a:buFont typeface="Wingdings 2"/>
        <a:buChar char=""/>
        <a:defRPr kumimoji="0" sz="9200" kern="1200">
          <a:solidFill>
            <a:schemeClr val="tx1"/>
          </a:solidFill>
          <a:latin typeface="+mn-lt"/>
          <a:ea typeface="+mn-ea"/>
          <a:cs typeface="+mn-cs"/>
        </a:defRPr>
      </a:lvl6pPr>
      <a:lvl7pPr marL="9765765" indent="-930073" algn="l" rtl="0" eaLnBrk="1" latinLnBrk="0" hangingPunct="1">
        <a:spcBef>
          <a:spcPct val="20000"/>
        </a:spcBef>
        <a:buClr>
          <a:schemeClr val="accent6"/>
        </a:buClr>
        <a:buSzPct val="80000"/>
        <a:buFont typeface="Wingdings 2"/>
        <a:buChar char=""/>
        <a:defRPr kumimoji="0" sz="8100" kern="1200" baseline="0">
          <a:solidFill>
            <a:schemeClr val="tx1"/>
          </a:solidFill>
          <a:latin typeface="+mn-lt"/>
          <a:ea typeface="+mn-ea"/>
          <a:cs typeface="+mn-cs"/>
        </a:defRPr>
      </a:lvl7pPr>
      <a:lvl8pPr marL="11160874" indent="-930073" algn="l" rtl="0" eaLnBrk="1" latinLnBrk="0" hangingPunct="1">
        <a:spcBef>
          <a:spcPct val="20000"/>
        </a:spcBef>
        <a:buClr>
          <a:schemeClr val="tx2"/>
        </a:buClr>
        <a:buChar char="•"/>
        <a:defRPr kumimoji="0" sz="8100" kern="1200">
          <a:solidFill>
            <a:schemeClr val="tx1"/>
          </a:solidFill>
          <a:latin typeface="+mn-lt"/>
          <a:ea typeface="+mn-ea"/>
          <a:cs typeface="+mn-cs"/>
        </a:defRPr>
      </a:lvl8pPr>
      <a:lvl9pPr marL="12555983" indent="-930073" algn="l" rtl="0" eaLnBrk="1" latinLnBrk="0" hangingPunct="1">
        <a:spcBef>
          <a:spcPct val="20000"/>
        </a:spcBef>
        <a:buClr>
          <a:schemeClr val="tx2"/>
        </a:buClr>
        <a:buFontTx/>
        <a:buChar char="•"/>
        <a:defRPr kumimoji="0" sz="71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2325182" algn="l" rtl="0" eaLnBrk="1" latinLnBrk="0" hangingPunct="1">
        <a:defRPr kumimoji="0" kern="1200">
          <a:solidFill>
            <a:schemeClr val="tx1"/>
          </a:solidFill>
          <a:latin typeface="+mn-lt"/>
          <a:ea typeface="+mn-ea"/>
          <a:cs typeface="+mn-cs"/>
        </a:defRPr>
      </a:lvl2pPr>
      <a:lvl3pPr marL="4650364" algn="l" rtl="0" eaLnBrk="1" latinLnBrk="0" hangingPunct="1">
        <a:defRPr kumimoji="0" kern="1200">
          <a:solidFill>
            <a:schemeClr val="tx1"/>
          </a:solidFill>
          <a:latin typeface="+mn-lt"/>
          <a:ea typeface="+mn-ea"/>
          <a:cs typeface="+mn-cs"/>
        </a:defRPr>
      </a:lvl3pPr>
      <a:lvl4pPr marL="6975546" algn="l" rtl="0" eaLnBrk="1" latinLnBrk="0" hangingPunct="1">
        <a:defRPr kumimoji="0" kern="1200">
          <a:solidFill>
            <a:schemeClr val="tx1"/>
          </a:solidFill>
          <a:latin typeface="+mn-lt"/>
          <a:ea typeface="+mn-ea"/>
          <a:cs typeface="+mn-cs"/>
        </a:defRPr>
      </a:lvl4pPr>
      <a:lvl5pPr marL="9300728" algn="l" rtl="0" eaLnBrk="1" latinLnBrk="0" hangingPunct="1">
        <a:defRPr kumimoji="0" kern="1200">
          <a:solidFill>
            <a:schemeClr val="tx1"/>
          </a:solidFill>
          <a:latin typeface="+mn-lt"/>
          <a:ea typeface="+mn-ea"/>
          <a:cs typeface="+mn-cs"/>
        </a:defRPr>
      </a:lvl5pPr>
      <a:lvl6pPr marL="11625910" algn="l" rtl="0" eaLnBrk="1" latinLnBrk="0" hangingPunct="1">
        <a:defRPr kumimoji="0" kern="1200">
          <a:solidFill>
            <a:schemeClr val="tx1"/>
          </a:solidFill>
          <a:latin typeface="+mn-lt"/>
          <a:ea typeface="+mn-ea"/>
          <a:cs typeface="+mn-cs"/>
        </a:defRPr>
      </a:lvl6pPr>
      <a:lvl7pPr marL="13951092" algn="l" rtl="0" eaLnBrk="1" latinLnBrk="0" hangingPunct="1">
        <a:defRPr kumimoji="0" kern="1200">
          <a:solidFill>
            <a:schemeClr val="tx1"/>
          </a:solidFill>
          <a:latin typeface="+mn-lt"/>
          <a:ea typeface="+mn-ea"/>
          <a:cs typeface="+mn-cs"/>
        </a:defRPr>
      </a:lvl7pPr>
      <a:lvl8pPr marL="16276274" algn="l" rtl="0" eaLnBrk="1" latinLnBrk="0" hangingPunct="1">
        <a:defRPr kumimoji="0" kern="1200">
          <a:solidFill>
            <a:schemeClr val="tx1"/>
          </a:solidFill>
          <a:latin typeface="+mn-lt"/>
          <a:ea typeface="+mn-ea"/>
          <a:cs typeface="+mn-cs"/>
        </a:defRPr>
      </a:lvl8pPr>
      <a:lvl9pPr marL="18601456"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18" Type="http://schemas.openxmlformats.org/officeDocument/2006/relationships/hyperlink" Target="https://cran.r-project.org/package=rgdal" TargetMode="External"/><Relationship Id="rId26" Type="http://schemas.openxmlformats.org/officeDocument/2006/relationships/hyperlink" Target="http://www.asdar-book.org/" TargetMode="External"/><Relationship Id="rId3" Type="http://schemas.openxmlformats.org/officeDocument/2006/relationships/image" Target="../media/image2.png"/><Relationship Id="rId21" Type="http://schemas.openxmlformats.org/officeDocument/2006/relationships/hyperlink" Target="http://www.jstatsoft.org/v21/i12/" TargetMode="External"/><Relationship Id="rId7" Type="http://schemas.openxmlformats.org/officeDocument/2006/relationships/image" Target="../media/image6.png"/><Relationship Id="rId12" Type="http://schemas.openxmlformats.org/officeDocument/2006/relationships/image" Target="../media/image11.png"/><Relationship Id="rId17" Type="http://schemas.openxmlformats.org/officeDocument/2006/relationships/hyperlink" Target="https://cran.r-project.org/package=rgeos" TargetMode="External"/><Relationship Id="rId25" Type="http://schemas.openxmlformats.org/officeDocument/2006/relationships/hyperlink" Target="https://cran.r-project.org/doc/Rnews/" TargetMode="External"/><Relationship Id="rId2" Type="http://schemas.openxmlformats.org/officeDocument/2006/relationships/notesSlide" Target="../notesSlides/notesSlide1.xml"/><Relationship Id="rId16" Type="http://schemas.openxmlformats.org/officeDocument/2006/relationships/image" Target="../media/image15.png"/><Relationship Id="rId20" Type="http://schemas.openxmlformats.org/officeDocument/2006/relationships/hyperlink" Target="https://cran.r-project.org/package=sharpshootR" TargetMode="External"/><Relationship Id="rId29"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5.emf"/><Relationship Id="rId11" Type="http://schemas.openxmlformats.org/officeDocument/2006/relationships/image" Target="../media/image10.png"/><Relationship Id="rId24" Type="http://schemas.openxmlformats.org/officeDocument/2006/relationships/hyperlink" Target="https://cran.r-project.org/package=corrplot" TargetMode="External"/><Relationship Id="rId5" Type="http://schemas.openxmlformats.org/officeDocument/2006/relationships/image" Target="../media/image4.png"/><Relationship Id="rId15" Type="http://schemas.openxmlformats.org/officeDocument/2006/relationships/image" Target="../media/image14.png"/><Relationship Id="rId23" Type="http://schemas.openxmlformats.org/officeDocument/2006/relationships/hyperlink" Target="https://www.r-project.org/" TargetMode="External"/><Relationship Id="rId28" Type="http://schemas.openxmlformats.org/officeDocument/2006/relationships/hyperlink" Target="https://cran.r-project.org/package=raster" TargetMode="External"/><Relationship Id="rId10" Type="http://schemas.openxmlformats.org/officeDocument/2006/relationships/image" Target="../media/image9.png"/><Relationship Id="rId19" Type="http://schemas.openxmlformats.org/officeDocument/2006/relationships/hyperlink" Target="http://github.com/ropensci/prism" TargetMode="External"/><Relationship Id="rId31" Type="http://schemas.openxmlformats.org/officeDocument/2006/relationships/image" Target="../media/image18.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png"/><Relationship Id="rId22" Type="http://schemas.openxmlformats.org/officeDocument/2006/relationships/hyperlink" Target="https://doi.org/10.1016/j.geoderma.2016.03.025" TargetMode="External"/><Relationship Id="rId27" Type="http://schemas.openxmlformats.org/officeDocument/2006/relationships/hyperlink" Target="https://cran.r-project.org/package=rpart" TargetMode="External"/><Relationship Id="rId30"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3" name="Rectangle 62"/>
          <p:cNvSpPr/>
          <p:nvPr/>
        </p:nvSpPr>
        <p:spPr>
          <a:xfrm>
            <a:off x="15077072" y="13493562"/>
            <a:ext cx="13716000" cy="8774394"/>
          </a:xfrm>
          <a:prstGeom prst="rect">
            <a:avLst/>
          </a:prstGeom>
          <a:ln w="76200">
            <a:solidFill>
              <a:srgbClr val="002855"/>
            </a:solidFill>
          </a:ln>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a:latin typeface="Arial"/>
              <a:cs typeface="Arial"/>
            </a:endParaRPr>
          </a:p>
        </p:txBody>
      </p:sp>
      <p:sp>
        <p:nvSpPr>
          <p:cNvPr id="255" name="Rectangle 254"/>
          <p:cNvSpPr/>
          <p:nvPr/>
        </p:nvSpPr>
        <p:spPr>
          <a:xfrm>
            <a:off x="877660" y="34251901"/>
            <a:ext cx="35203348" cy="2438399"/>
          </a:xfrm>
          <a:prstGeom prst="rect">
            <a:avLst/>
          </a:prstGeom>
          <a:ln w="76200">
            <a:solidFill>
              <a:srgbClr val="002855"/>
            </a:solidFill>
          </a:ln>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a:latin typeface="Arial"/>
              <a:cs typeface="Arial"/>
            </a:endParaRPr>
          </a:p>
        </p:txBody>
      </p:sp>
      <p:sp>
        <p:nvSpPr>
          <p:cNvPr id="257" name="Rectangle 256"/>
          <p:cNvSpPr/>
          <p:nvPr/>
        </p:nvSpPr>
        <p:spPr>
          <a:xfrm>
            <a:off x="911222" y="34251897"/>
            <a:ext cx="31171206" cy="800103"/>
          </a:xfrm>
          <a:prstGeom prst="rect">
            <a:avLst/>
          </a:prstGeom>
          <a:solidFill>
            <a:srgbClr val="002855"/>
          </a:solidFill>
          <a:ln w="76200">
            <a:solidFill>
              <a:srgbClr val="002855"/>
            </a:solidFill>
          </a:ln>
        </p:spPr>
        <p:style>
          <a:lnRef idx="2">
            <a:schemeClr val="accent2">
              <a:shade val="50000"/>
            </a:schemeClr>
          </a:lnRef>
          <a:fillRef idx="1">
            <a:schemeClr val="accent2"/>
          </a:fillRef>
          <a:effectRef idx="0">
            <a:schemeClr val="accent2"/>
          </a:effectRef>
          <a:fontRef idx="minor">
            <a:schemeClr val="lt1"/>
          </a:fontRef>
        </p:style>
        <p:txBody>
          <a:bodyPr lIns="365760" rtlCol="0" anchor="ctr"/>
          <a:lstStyle/>
          <a:p>
            <a:r>
              <a:rPr lang="en-US" sz="4400" dirty="0" smtClean="0">
                <a:effectLst>
                  <a:outerShdw blurRad="38100" dist="38100" dir="2700000" algn="tl">
                    <a:srgbClr val="000000">
                      <a:alpha val="43137"/>
                    </a:srgbClr>
                  </a:outerShdw>
                </a:effectLst>
                <a:latin typeface="Arial"/>
                <a:ea typeface="CMU Sans Serif" panose="02000603000000000000" pitchFamily="2" charset="0"/>
                <a:cs typeface="Arial"/>
              </a:rPr>
              <a:t>References</a:t>
            </a:r>
            <a:endParaRPr lang="en-US" sz="4000" dirty="0">
              <a:effectLst>
                <a:outerShdw blurRad="38100" dist="38100" dir="2700000" algn="tl">
                  <a:srgbClr val="000000">
                    <a:alpha val="43137"/>
                  </a:srgbClr>
                </a:outerShdw>
              </a:effectLst>
              <a:latin typeface="Arial"/>
              <a:ea typeface="CMU Sans Serif" panose="02000603000000000000" pitchFamily="2" charset="0"/>
              <a:cs typeface="Arial"/>
            </a:endParaRPr>
          </a:p>
        </p:txBody>
      </p:sp>
      <p:sp>
        <p:nvSpPr>
          <p:cNvPr id="1030" name="Rectangle 4"/>
          <p:cNvSpPr>
            <a:spLocks noChangeArrowheads="1"/>
          </p:cNvSpPr>
          <p:nvPr/>
        </p:nvSpPr>
        <p:spPr bwMode="auto">
          <a:xfrm>
            <a:off x="903873" y="633757"/>
            <a:ext cx="32145156" cy="2581165"/>
          </a:xfrm>
          <a:prstGeom prst="rect">
            <a:avLst/>
          </a:prstGeom>
          <a:noFill/>
          <a:ln w="9525">
            <a:noFill/>
            <a:miter lim="800000"/>
            <a:headEnd/>
            <a:tailEnd/>
          </a:ln>
        </p:spPr>
        <p:txBody>
          <a:bodyPr wrap="square" lIns="117800" tIns="58901" rIns="117800" bIns="58901" anchor="ctr">
            <a:spAutoFit/>
          </a:bodyPr>
          <a:lstStyle/>
          <a:p>
            <a:pPr defTabSz="1279525"/>
            <a:r>
              <a:rPr lang="en-US" sz="8000" dirty="0">
                <a:solidFill>
                  <a:srgbClr val="000000"/>
                </a:solidFill>
                <a:latin typeface="Arial"/>
                <a:ea typeface="CMU Sans Serif" panose="02000603000000000000" pitchFamily="2" charset="0"/>
                <a:cs typeface="Arial"/>
              </a:rPr>
              <a:t>Machine Learning for Hydrologic Prediction in Water Resources Management Models</a:t>
            </a:r>
          </a:p>
        </p:txBody>
      </p:sp>
      <p:sp>
        <p:nvSpPr>
          <p:cNvPr id="1035" name="Text Box 123"/>
          <p:cNvSpPr txBox="1">
            <a:spLocks noChangeArrowheads="1"/>
          </p:cNvSpPr>
          <p:nvPr/>
        </p:nvSpPr>
        <p:spPr bwMode="auto">
          <a:xfrm>
            <a:off x="914400" y="3346236"/>
            <a:ext cx="27974924" cy="960263"/>
          </a:xfrm>
          <a:prstGeom prst="rect">
            <a:avLst/>
          </a:prstGeom>
          <a:noFill/>
          <a:ln w="9525">
            <a:noFill/>
            <a:miter lim="800000"/>
            <a:headEnd/>
            <a:tailEnd/>
          </a:ln>
        </p:spPr>
        <p:txBody>
          <a:bodyPr wrap="square" lIns="128016" tIns="64008" rIns="128016" bIns="64008">
            <a:spAutoFit/>
          </a:bodyPr>
          <a:lstStyle/>
          <a:p>
            <a:pPr defTabSz="1279525">
              <a:spcAft>
                <a:spcPts val="300"/>
              </a:spcAft>
            </a:pPr>
            <a:r>
              <a:rPr lang="en-US" sz="5400" dirty="0" smtClean="0">
                <a:latin typeface="Arial"/>
                <a:ea typeface="CMU Bright" panose="02000603000000000000" pitchFamily="2" charset="0"/>
                <a:cs typeface="Arial"/>
              </a:rPr>
              <a:t>Ellie White </a:t>
            </a:r>
            <a:r>
              <a:rPr lang="en-US" sz="5400" baseline="30000" dirty="0" smtClean="0">
                <a:latin typeface="Arial"/>
                <a:ea typeface="CMU Bright" panose="02000603000000000000" pitchFamily="2" charset="0"/>
                <a:cs typeface="Arial"/>
              </a:rPr>
              <a:t>1</a:t>
            </a:r>
            <a:r>
              <a:rPr lang="en-US" sz="5400" baseline="30000" dirty="0">
                <a:latin typeface="Arial"/>
                <a:ea typeface="CMU Bright" panose="02000603000000000000" pitchFamily="2" charset="0"/>
                <a:cs typeface="Arial"/>
              </a:rPr>
              <a:t>*</a:t>
            </a:r>
            <a:r>
              <a:rPr lang="en-US" sz="5400" dirty="0">
                <a:latin typeface="Arial"/>
                <a:ea typeface="CMU Bright" panose="02000603000000000000" pitchFamily="2" charset="0"/>
                <a:cs typeface="Arial"/>
              </a:rPr>
              <a:t>, </a:t>
            </a:r>
            <a:r>
              <a:rPr lang="en-US" sz="5400" dirty="0" smtClean="0">
                <a:latin typeface="Arial"/>
                <a:ea typeface="CMU Bright" panose="02000603000000000000" pitchFamily="2" charset="0"/>
                <a:cs typeface="Arial"/>
              </a:rPr>
              <a:t>Jon D. Herman </a:t>
            </a:r>
            <a:r>
              <a:rPr lang="en-US" sz="5400" baseline="30000" dirty="0" smtClean="0">
                <a:latin typeface="Arial"/>
                <a:ea typeface="CMU Bright" panose="02000603000000000000" pitchFamily="2" charset="0"/>
                <a:cs typeface="Arial"/>
              </a:rPr>
              <a:t>1</a:t>
            </a:r>
            <a:r>
              <a:rPr lang="en-US" sz="5400" dirty="0" smtClean="0">
                <a:latin typeface="Arial"/>
                <a:ea typeface="CMU Bright" panose="02000603000000000000" pitchFamily="2" charset="0"/>
                <a:cs typeface="Arial"/>
              </a:rPr>
              <a:t>, </a:t>
            </a:r>
            <a:r>
              <a:rPr lang="en-US" sz="5400" dirty="0" err="1" smtClean="0">
                <a:latin typeface="Arial"/>
                <a:ea typeface="CMU Bright" panose="02000603000000000000" pitchFamily="2" charset="0"/>
                <a:cs typeface="Arial"/>
              </a:rPr>
              <a:t>Marielle</a:t>
            </a:r>
            <a:r>
              <a:rPr lang="en-US" sz="5400" dirty="0" smtClean="0">
                <a:latin typeface="Arial"/>
                <a:ea typeface="CMU Bright" panose="02000603000000000000" pitchFamily="2" charset="0"/>
                <a:cs typeface="Arial"/>
              </a:rPr>
              <a:t> C. </a:t>
            </a:r>
            <a:r>
              <a:rPr lang="en-US" sz="5400" dirty="0" err="1" smtClean="0">
                <a:latin typeface="Arial"/>
                <a:ea typeface="CMU Bright" panose="02000603000000000000" pitchFamily="2" charset="0"/>
                <a:cs typeface="Arial"/>
              </a:rPr>
              <a:t>Pinheiro</a:t>
            </a:r>
            <a:r>
              <a:rPr lang="en-US" sz="5400" dirty="0" smtClean="0">
                <a:latin typeface="Arial"/>
                <a:ea typeface="CMU Bright" panose="02000603000000000000" pitchFamily="2" charset="0"/>
                <a:cs typeface="Arial"/>
              </a:rPr>
              <a:t> </a:t>
            </a:r>
            <a:r>
              <a:rPr lang="en-US" sz="5400" baseline="30000" dirty="0" smtClean="0">
                <a:latin typeface="Arial"/>
                <a:ea typeface="CMU Bright" panose="02000603000000000000" pitchFamily="2" charset="0"/>
                <a:cs typeface="Arial"/>
              </a:rPr>
              <a:t>2</a:t>
            </a:r>
            <a:r>
              <a:rPr lang="en-US" sz="4800" dirty="0" smtClean="0">
                <a:latin typeface="Arial"/>
                <a:ea typeface="CMU Bright" panose="02000603000000000000" pitchFamily="2" charset="0"/>
                <a:cs typeface="Arial"/>
              </a:rPr>
              <a:t>, </a:t>
            </a:r>
            <a:r>
              <a:rPr lang="en-US" sz="4800" dirty="0">
                <a:latin typeface="Arial"/>
                <a:ea typeface="CMU Bright" panose="02000603000000000000" pitchFamily="2" charset="0"/>
                <a:cs typeface="Arial"/>
              </a:rPr>
              <a:t>Jay R. Lund</a:t>
            </a:r>
            <a:r>
              <a:rPr lang="en-US" sz="4800" baseline="30000" dirty="0">
                <a:latin typeface="Arial"/>
                <a:ea typeface="CMU Bright" panose="02000603000000000000" pitchFamily="2" charset="0"/>
                <a:cs typeface="Arial"/>
              </a:rPr>
              <a:t> </a:t>
            </a:r>
            <a:r>
              <a:rPr lang="en-US" sz="4800" baseline="30000" dirty="0" smtClean="0">
                <a:latin typeface="Arial"/>
                <a:ea typeface="CMU Bright" panose="02000603000000000000" pitchFamily="2" charset="0"/>
                <a:cs typeface="Arial"/>
              </a:rPr>
              <a:t> 1</a:t>
            </a:r>
            <a:r>
              <a:rPr lang="en-US" sz="4800" dirty="0" smtClean="0">
                <a:latin typeface="Arial"/>
                <a:ea typeface="CMU Bright" panose="02000603000000000000" pitchFamily="2" charset="0"/>
                <a:cs typeface="Arial"/>
              </a:rPr>
              <a:t> </a:t>
            </a:r>
          </a:p>
        </p:txBody>
      </p:sp>
      <p:sp>
        <p:nvSpPr>
          <p:cNvPr id="242" name="Rectangle 241"/>
          <p:cNvSpPr/>
          <p:nvPr/>
        </p:nvSpPr>
        <p:spPr>
          <a:xfrm>
            <a:off x="877661" y="4719028"/>
            <a:ext cx="13716000" cy="8374962"/>
          </a:xfrm>
          <a:prstGeom prst="rect">
            <a:avLst/>
          </a:prstGeom>
          <a:ln w="76200">
            <a:solidFill>
              <a:srgbClr val="002855"/>
            </a:solidFill>
          </a:ln>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a:latin typeface="Arial"/>
              <a:cs typeface="Arial"/>
            </a:endParaRPr>
          </a:p>
        </p:txBody>
      </p:sp>
      <p:sp>
        <p:nvSpPr>
          <p:cNvPr id="244" name="Rectangle 243"/>
          <p:cNvSpPr/>
          <p:nvPr/>
        </p:nvSpPr>
        <p:spPr>
          <a:xfrm>
            <a:off x="911223" y="4719022"/>
            <a:ext cx="13662027" cy="1971333"/>
          </a:xfrm>
          <a:prstGeom prst="rect">
            <a:avLst/>
          </a:prstGeom>
          <a:solidFill>
            <a:srgbClr val="002855"/>
          </a:solidFill>
          <a:ln w="76200">
            <a:solidFill>
              <a:srgbClr val="002855"/>
            </a:solidFill>
          </a:ln>
        </p:spPr>
        <p:style>
          <a:lnRef idx="2">
            <a:schemeClr val="accent2">
              <a:shade val="50000"/>
            </a:schemeClr>
          </a:lnRef>
          <a:fillRef idx="1">
            <a:schemeClr val="accent2"/>
          </a:fillRef>
          <a:effectRef idx="0">
            <a:schemeClr val="accent2"/>
          </a:effectRef>
          <a:fontRef idx="minor">
            <a:schemeClr val="lt1"/>
          </a:fontRef>
        </p:style>
        <p:txBody>
          <a:bodyPr lIns="1463040" rtlCol="0" anchor="ctr"/>
          <a:lstStyle/>
          <a:p>
            <a:r>
              <a:rPr lang="en-US" sz="4800" dirty="0">
                <a:effectLst>
                  <a:outerShdw blurRad="38100" dist="38100" dir="2700000" algn="tl">
                    <a:srgbClr val="000000">
                      <a:alpha val="43137"/>
                    </a:srgbClr>
                  </a:outerShdw>
                </a:effectLst>
                <a:latin typeface="Arial"/>
                <a:ea typeface="CMU Sans Serif" panose="02000603000000000000" pitchFamily="2" charset="0"/>
                <a:cs typeface="Arial"/>
              </a:rPr>
              <a:t>“We are drowning in data and starving for knowledge” –Rutherford D. Roger</a:t>
            </a:r>
          </a:p>
        </p:txBody>
      </p:sp>
      <p:sp>
        <p:nvSpPr>
          <p:cNvPr id="245" name="Text Box 315"/>
          <p:cNvSpPr txBox="1">
            <a:spLocks noChangeArrowheads="1"/>
          </p:cNvSpPr>
          <p:nvPr/>
        </p:nvSpPr>
        <p:spPr bwMode="auto">
          <a:xfrm>
            <a:off x="1039073" y="6880885"/>
            <a:ext cx="7761201" cy="4093428"/>
          </a:xfrm>
          <a:prstGeom prst="rect">
            <a:avLst/>
          </a:prstGeom>
          <a:noFill/>
          <a:ln w="9525">
            <a:noFill/>
            <a:miter lim="800000"/>
            <a:headEnd/>
            <a:tailEnd/>
          </a:ln>
          <a:effectLst/>
        </p:spPr>
        <p:txBody>
          <a:bodyPr wrap="square">
            <a:spAutoFit/>
          </a:bodyPr>
          <a:lstStyle/>
          <a:p>
            <a:pPr defTabSz="914400">
              <a:spcBef>
                <a:spcPct val="50000"/>
              </a:spcBef>
            </a:pPr>
            <a:r>
              <a:rPr lang="en-US" sz="2600" dirty="0" smtClean="0">
                <a:latin typeface="Arial"/>
                <a:ea typeface="CMU Bright" panose="02000603000000000000" pitchFamily="2" charset="0"/>
                <a:cs typeface="Arial"/>
              </a:rPr>
              <a:t>Research Questions: </a:t>
            </a:r>
          </a:p>
          <a:p>
            <a:pPr defTabSz="914400">
              <a:spcBef>
                <a:spcPct val="50000"/>
              </a:spcBef>
            </a:pPr>
            <a:r>
              <a:rPr lang="en-US" sz="2600" dirty="0" smtClean="0">
                <a:latin typeface="Arial"/>
                <a:ea typeface="CMU Bright" panose="02000603000000000000" pitchFamily="2" charset="0"/>
                <a:cs typeface="Arial"/>
              </a:rPr>
              <a:t>Q1</a:t>
            </a:r>
            <a:r>
              <a:rPr lang="en-US" sz="2600" dirty="0">
                <a:latin typeface="Arial"/>
                <a:ea typeface="CMU Bright" panose="02000603000000000000" pitchFamily="2" charset="0"/>
                <a:cs typeface="Arial"/>
              </a:rPr>
              <a:t>) Can machine-learning models give better and more cost effective streamflow predictions for drought, flood and water management applications compared to mechanistic models? </a:t>
            </a:r>
          </a:p>
          <a:p>
            <a:pPr>
              <a:spcBef>
                <a:spcPct val="50000"/>
              </a:spcBef>
            </a:pPr>
            <a:r>
              <a:rPr lang="en-US" sz="2600" dirty="0">
                <a:latin typeface="Arial"/>
                <a:ea typeface="CMU Bright" panose="02000603000000000000" pitchFamily="2" charset="0"/>
                <a:cs typeface="Arial"/>
              </a:rPr>
              <a:t>Q2) How will including other variables that contribute to flow (e.g., basin topography, location, and soil properties) improve </a:t>
            </a:r>
            <a:r>
              <a:rPr lang="en-US" sz="2600" dirty="0" smtClean="0">
                <a:latin typeface="Arial"/>
                <a:ea typeface="CMU Bright" panose="02000603000000000000" pitchFamily="2" charset="0"/>
                <a:cs typeface="Arial"/>
              </a:rPr>
              <a:t>the </a:t>
            </a:r>
            <a:r>
              <a:rPr lang="en-US" sz="2600" dirty="0">
                <a:latin typeface="Arial"/>
                <a:ea typeface="CMU Bright" panose="02000603000000000000" pitchFamily="2" charset="0"/>
                <a:cs typeface="Arial"/>
              </a:rPr>
              <a:t>model’s predictive capabilities</a:t>
            </a:r>
            <a:r>
              <a:rPr lang="en-US" sz="2600" dirty="0" smtClean="0">
                <a:latin typeface="Arial"/>
                <a:ea typeface="CMU Bright" panose="02000603000000000000" pitchFamily="2" charset="0"/>
                <a:cs typeface="Arial"/>
              </a:rPr>
              <a:t>?</a:t>
            </a:r>
            <a:endParaRPr lang="en-US" sz="2400" dirty="0" smtClean="0">
              <a:latin typeface="Arial"/>
              <a:ea typeface="CMU Bright" panose="02000603000000000000" pitchFamily="2" charset="0"/>
              <a:cs typeface="Arial"/>
            </a:endParaRPr>
          </a:p>
        </p:txBody>
      </p:sp>
      <p:sp>
        <p:nvSpPr>
          <p:cNvPr id="251" name="Rectangle 250"/>
          <p:cNvSpPr/>
          <p:nvPr/>
        </p:nvSpPr>
        <p:spPr>
          <a:xfrm>
            <a:off x="15059884" y="22652547"/>
            <a:ext cx="13716000" cy="11242979"/>
          </a:xfrm>
          <a:prstGeom prst="rect">
            <a:avLst/>
          </a:prstGeom>
          <a:ln w="76200">
            <a:solidFill>
              <a:srgbClr val="002855"/>
            </a:solidFill>
          </a:ln>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latin typeface="Arial"/>
              <a:cs typeface="Arial"/>
            </a:endParaRPr>
          </a:p>
        </p:txBody>
      </p:sp>
      <p:sp>
        <p:nvSpPr>
          <p:cNvPr id="253" name="Rectangle 252"/>
          <p:cNvSpPr/>
          <p:nvPr/>
        </p:nvSpPr>
        <p:spPr>
          <a:xfrm>
            <a:off x="15093448" y="22670166"/>
            <a:ext cx="13661136" cy="1975104"/>
          </a:xfrm>
          <a:prstGeom prst="rect">
            <a:avLst/>
          </a:prstGeom>
          <a:solidFill>
            <a:srgbClr val="002855"/>
          </a:solidFill>
          <a:ln w="76200">
            <a:solidFill>
              <a:srgbClr val="002855"/>
            </a:solidFill>
          </a:ln>
        </p:spPr>
        <p:style>
          <a:lnRef idx="2">
            <a:schemeClr val="accent2">
              <a:shade val="50000"/>
            </a:schemeClr>
          </a:lnRef>
          <a:fillRef idx="1">
            <a:schemeClr val="accent2"/>
          </a:fillRef>
          <a:effectRef idx="0">
            <a:schemeClr val="accent2"/>
          </a:effectRef>
          <a:fontRef idx="minor">
            <a:schemeClr val="lt1"/>
          </a:fontRef>
        </p:style>
        <p:txBody>
          <a:bodyPr lIns="1463040" rtlCol="0" anchor="ctr"/>
          <a:lstStyle/>
          <a:p>
            <a:r>
              <a:rPr lang="en-US" sz="4000" dirty="0" smtClean="0">
                <a:effectLst>
                  <a:outerShdw blurRad="38100" dist="38100" dir="2700000" algn="tl">
                    <a:srgbClr val="000000">
                      <a:alpha val="43137"/>
                    </a:srgbClr>
                  </a:outerShdw>
                </a:effectLst>
                <a:latin typeface="Arial"/>
                <a:ea typeface="CMU Sans Serif" panose="02000603000000000000" pitchFamily="2" charset="0"/>
                <a:cs typeface="Arial"/>
              </a:rPr>
              <a:t>A RF model grows many trees and averages the predictions making a better predictor of continuous variables compared to the CART. </a:t>
            </a:r>
            <a:endParaRPr lang="en-US" sz="4000" dirty="0">
              <a:effectLst>
                <a:outerShdw blurRad="38100" dist="38100" dir="2700000" algn="tl">
                  <a:srgbClr val="000000">
                    <a:alpha val="43137"/>
                  </a:srgbClr>
                </a:outerShdw>
              </a:effectLst>
              <a:latin typeface="Arial"/>
              <a:ea typeface="CMU Sans Serif" panose="02000603000000000000" pitchFamily="2" charset="0"/>
              <a:cs typeface="Arial"/>
            </a:endParaRPr>
          </a:p>
        </p:txBody>
      </p:sp>
      <p:sp>
        <p:nvSpPr>
          <p:cNvPr id="279" name="Rectangle 278"/>
          <p:cNvSpPr/>
          <p:nvPr/>
        </p:nvSpPr>
        <p:spPr>
          <a:xfrm>
            <a:off x="15045322" y="4723499"/>
            <a:ext cx="13716000" cy="8370491"/>
          </a:xfrm>
          <a:prstGeom prst="rect">
            <a:avLst/>
          </a:prstGeom>
          <a:ln w="76200">
            <a:solidFill>
              <a:srgbClr val="002855"/>
            </a:solidFill>
          </a:ln>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a:latin typeface="Arial"/>
              <a:cs typeface="Arial"/>
            </a:endParaRPr>
          </a:p>
        </p:txBody>
      </p:sp>
      <p:sp>
        <p:nvSpPr>
          <p:cNvPr id="280" name="Rectangle 279"/>
          <p:cNvSpPr/>
          <p:nvPr/>
        </p:nvSpPr>
        <p:spPr>
          <a:xfrm>
            <a:off x="15059884" y="4727289"/>
            <a:ext cx="13661136" cy="1975104"/>
          </a:xfrm>
          <a:prstGeom prst="rect">
            <a:avLst/>
          </a:prstGeom>
          <a:solidFill>
            <a:srgbClr val="002855"/>
          </a:solidFill>
          <a:ln w="76200">
            <a:solidFill>
              <a:srgbClr val="002855"/>
            </a:solidFill>
          </a:ln>
        </p:spPr>
        <p:style>
          <a:lnRef idx="2">
            <a:schemeClr val="accent2">
              <a:shade val="50000"/>
            </a:schemeClr>
          </a:lnRef>
          <a:fillRef idx="1">
            <a:schemeClr val="accent2"/>
          </a:fillRef>
          <a:effectRef idx="0">
            <a:schemeClr val="accent2"/>
          </a:effectRef>
          <a:fontRef idx="minor">
            <a:schemeClr val="lt1"/>
          </a:fontRef>
        </p:style>
        <p:txBody>
          <a:bodyPr lIns="1463040" rtlCol="0" anchor="ctr"/>
          <a:lstStyle/>
          <a:p>
            <a:r>
              <a:rPr lang="en-US" sz="4800" dirty="0" smtClean="0">
                <a:effectLst>
                  <a:outerShdw blurRad="38100" dist="38100" dir="2700000" algn="tl">
                    <a:srgbClr val="000000">
                      <a:alpha val="43137"/>
                    </a:srgbClr>
                  </a:outerShdw>
                </a:effectLst>
                <a:latin typeface="Arial"/>
                <a:ea typeface="CMU Sans Serif" panose="02000603000000000000" pitchFamily="2" charset="0"/>
                <a:cs typeface="Arial"/>
              </a:rPr>
              <a:t>Decision </a:t>
            </a:r>
            <a:r>
              <a:rPr lang="en-US" sz="4800" dirty="0" smtClean="0">
                <a:effectLst>
                  <a:outerShdw blurRad="38100" dist="38100" dir="2700000" algn="tl">
                    <a:srgbClr val="000000">
                      <a:alpha val="43137"/>
                    </a:srgbClr>
                  </a:outerShdw>
                </a:effectLst>
                <a:latin typeface="Arial"/>
                <a:ea typeface="CMU Sans Serif" panose="02000603000000000000" pitchFamily="2" charset="0"/>
                <a:cs typeface="Arial"/>
              </a:rPr>
              <a:t>trees (e.g</a:t>
            </a:r>
            <a:r>
              <a:rPr lang="en-US" sz="4800" dirty="0" smtClean="0">
                <a:effectLst>
                  <a:outerShdw blurRad="38100" dist="38100" dir="2700000" algn="tl">
                    <a:srgbClr val="000000">
                      <a:alpha val="43137"/>
                    </a:srgbClr>
                  </a:outerShdw>
                </a:effectLst>
                <a:latin typeface="Arial"/>
                <a:ea typeface="CMU Sans Serif" panose="02000603000000000000" pitchFamily="2" charset="0"/>
                <a:cs typeface="Arial"/>
              </a:rPr>
              <a:t>. CART and RF)</a:t>
            </a:r>
            <a:r>
              <a:rPr lang="en-US" sz="4800" dirty="0" smtClean="0">
                <a:effectLst>
                  <a:outerShdw blurRad="38100" dist="38100" dir="2700000" algn="tl">
                    <a:srgbClr val="000000">
                      <a:alpha val="43137"/>
                    </a:srgbClr>
                  </a:outerShdw>
                </a:effectLst>
                <a:latin typeface="Arial"/>
                <a:ea typeface="CMU Sans Serif" panose="02000603000000000000" pitchFamily="2" charset="0"/>
                <a:cs typeface="Arial"/>
              </a:rPr>
              <a:t> </a:t>
            </a:r>
            <a:r>
              <a:rPr lang="en-US" sz="4800" dirty="0" smtClean="0">
                <a:effectLst>
                  <a:outerShdw blurRad="38100" dist="38100" dir="2700000" algn="tl">
                    <a:srgbClr val="000000">
                      <a:alpha val="43137"/>
                    </a:srgbClr>
                  </a:outerShdw>
                </a:effectLst>
                <a:latin typeface="Arial"/>
                <a:ea typeface="CMU Sans Serif" panose="02000603000000000000" pitchFamily="2" charset="0"/>
                <a:cs typeface="Arial"/>
              </a:rPr>
              <a:t>make binary splits on the predictor variables</a:t>
            </a:r>
            <a:r>
              <a:rPr lang="en-US" sz="4800" dirty="0" smtClean="0">
                <a:effectLst>
                  <a:outerShdw blurRad="38100" dist="38100" dir="2700000" algn="tl">
                    <a:srgbClr val="000000">
                      <a:alpha val="43137"/>
                    </a:srgbClr>
                  </a:outerShdw>
                </a:effectLst>
                <a:latin typeface="Arial"/>
                <a:ea typeface="CMU Sans Serif" panose="02000603000000000000" pitchFamily="2" charset="0"/>
                <a:cs typeface="Arial"/>
              </a:rPr>
              <a:t>.</a:t>
            </a:r>
            <a:endParaRPr lang="en-US" sz="4800" dirty="0">
              <a:effectLst>
                <a:outerShdw blurRad="38100" dist="38100" dir="2700000" algn="tl">
                  <a:srgbClr val="000000">
                    <a:alpha val="43137"/>
                  </a:srgbClr>
                </a:outerShdw>
              </a:effectLst>
              <a:latin typeface="Arial"/>
              <a:ea typeface="CMU Sans Serif" panose="02000603000000000000" pitchFamily="2" charset="0"/>
              <a:cs typeface="Arial"/>
            </a:endParaRPr>
          </a:p>
        </p:txBody>
      </p:sp>
      <p:sp>
        <p:nvSpPr>
          <p:cNvPr id="281" name="Rectangle 280"/>
          <p:cNvSpPr/>
          <p:nvPr/>
        </p:nvSpPr>
        <p:spPr>
          <a:xfrm>
            <a:off x="29301993" y="4719864"/>
            <a:ext cx="13716000" cy="29175662"/>
          </a:xfrm>
          <a:prstGeom prst="rect">
            <a:avLst/>
          </a:prstGeom>
          <a:ln w="76200">
            <a:solidFill>
              <a:srgbClr val="002855"/>
            </a:solidFill>
          </a:ln>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err="1" smtClean="0">
                <a:latin typeface="Arial"/>
                <a:cs typeface="Arial"/>
              </a:rPr>
              <a:t>i</a:t>
            </a:r>
            <a:endParaRPr lang="en-US" dirty="0">
              <a:latin typeface="Arial"/>
              <a:cs typeface="Arial"/>
            </a:endParaRPr>
          </a:p>
        </p:txBody>
      </p:sp>
      <p:sp>
        <p:nvSpPr>
          <p:cNvPr id="85" name="Rectangle 84"/>
          <p:cNvSpPr/>
          <p:nvPr/>
        </p:nvSpPr>
        <p:spPr>
          <a:xfrm>
            <a:off x="29323433" y="4719864"/>
            <a:ext cx="13662892" cy="1975104"/>
          </a:xfrm>
          <a:prstGeom prst="rect">
            <a:avLst/>
          </a:prstGeom>
          <a:solidFill>
            <a:srgbClr val="002855"/>
          </a:solidFill>
          <a:ln w="76200">
            <a:solidFill>
              <a:srgbClr val="002855"/>
            </a:solidFill>
          </a:ln>
        </p:spPr>
        <p:style>
          <a:lnRef idx="2">
            <a:schemeClr val="accent2">
              <a:shade val="50000"/>
            </a:schemeClr>
          </a:lnRef>
          <a:fillRef idx="1">
            <a:schemeClr val="accent2"/>
          </a:fillRef>
          <a:effectRef idx="0">
            <a:schemeClr val="accent2"/>
          </a:effectRef>
          <a:fontRef idx="minor">
            <a:schemeClr val="lt1"/>
          </a:fontRef>
        </p:style>
        <p:txBody>
          <a:bodyPr lIns="1463040" rtlCol="0" anchor="ctr"/>
          <a:lstStyle/>
          <a:p>
            <a:r>
              <a:rPr lang="en-US" sz="4800" dirty="0" smtClean="0">
                <a:effectLst>
                  <a:outerShdw blurRad="38100" dist="38100" dir="2700000" algn="tl">
                    <a:srgbClr val="000000">
                      <a:alpha val="43137"/>
                    </a:srgbClr>
                  </a:outerShdw>
                </a:effectLst>
                <a:latin typeface="Arial"/>
                <a:ea typeface="CMU Sans Serif" panose="02000603000000000000" pitchFamily="2" charset="0"/>
                <a:cs typeface="Arial"/>
              </a:rPr>
              <a:t>The random </a:t>
            </a:r>
            <a:r>
              <a:rPr lang="en-US" sz="4800" dirty="0">
                <a:effectLst>
                  <a:outerShdw blurRad="38100" dist="38100" dir="2700000" algn="tl">
                    <a:srgbClr val="000000">
                      <a:alpha val="43137"/>
                    </a:srgbClr>
                  </a:outerShdw>
                </a:effectLst>
                <a:latin typeface="Arial"/>
                <a:ea typeface="CMU Sans Serif" panose="02000603000000000000" pitchFamily="2" charset="0"/>
                <a:cs typeface="Arial"/>
              </a:rPr>
              <a:t>forest model outperforms </a:t>
            </a:r>
            <a:r>
              <a:rPr lang="en-US" sz="4800" dirty="0" smtClean="0">
                <a:effectLst>
                  <a:outerShdw blurRad="38100" dist="38100" dir="2700000" algn="tl">
                    <a:srgbClr val="000000">
                      <a:alpha val="43137"/>
                    </a:srgbClr>
                  </a:outerShdw>
                </a:effectLst>
                <a:latin typeface="Arial"/>
                <a:ea typeface="CMU Sans Serif" panose="02000603000000000000" pitchFamily="2" charset="0"/>
                <a:cs typeface="Arial"/>
              </a:rPr>
              <a:t>a process-based </a:t>
            </a:r>
            <a:r>
              <a:rPr lang="en-US" sz="4800" dirty="0">
                <a:effectLst>
                  <a:outerShdw blurRad="38100" dist="38100" dir="2700000" algn="tl">
                    <a:srgbClr val="000000">
                      <a:alpha val="43137"/>
                    </a:srgbClr>
                  </a:outerShdw>
                </a:effectLst>
                <a:latin typeface="Arial"/>
                <a:ea typeface="CMU Sans Serif" panose="02000603000000000000" pitchFamily="2" charset="0"/>
                <a:cs typeface="Arial"/>
              </a:rPr>
              <a:t>model with </a:t>
            </a:r>
            <a:r>
              <a:rPr lang="en-US" sz="4800" dirty="0" smtClean="0">
                <a:effectLst>
                  <a:outerShdw blurRad="38100" dist="38100" dir="2700000" algn="tl">
                    <a:srgbClr val="000000">
                      <a:alpha val="43137"/>
                    </a:srgbClr>
                  </a:outerShdw>
                </a:effectLst>
                <a:latin typeface="Arial"/>
                <a:ea typeface="CMU Sans Serif" panose="02000603000000000000" pitchFamily="2" charset="0"/>
                <a:cs typeface="Arial"/>
              </a:rPr>
              <a:t>NSE=0.88.</a:t>
            </a:r>
            <a:endParaRPr lang="en-US" sz="4800" dirty="0">
              <a:effectLst>
                <a:outerShdw blurRad="38100" dist="38100" dir="2700000" algn="tl">
                  <a:srgbClr val="000000">
                    <a:alpha val="43137"/>
                  </a:srgbClr>
                </a:outerShdw>
              </a:effectLst>
              <a:latin typeface="Arial"/>
              <a:ea typeface="CMU Sans Serif" panose="02000603000000000000" pitchFamily="2" charset="0"/>
              <a:cs typeface="Arial"/>
            </a:endParaRPr>
          </a:p>
        </p:txBody>
      </p:sp>
      <p:sp>
        <p:nvSpPr>
          <p:cNvPr id="5" name="Rectangle 4"/>
          <p:cNvSpPr/>
          <p:nvPr/>
        </p:nvSpPr>
        <p:spPr>
          <a:xfrm>
            <a:off x="29575123" y="2806639"/>
            <a:ext cx="13382127" cy="1709186"/>
          </a:xfrm>
          <a:prstGeom prst="rect">
            <a:avLst/>
          </a:prstGeom>
        </p:spPr>
        <p:txBody>
          <a:bodyPr wrap="square">
            <a:spAutoFit/>
          </a:bodyPr>
          <a:lstStyle/>
          <a:p>
            <a:pPr algn="r" defTabSz="1279525">
              <a:lnSpc>
                <a:spcPct val="110000"/>
              </a:lnSpc>
            </a:pPr>
            <a:r>
              <a:rPr lang="en-US" sz="3200" baseline="30000" dirty="0" smtClean="0">
                <a:solidFill>
                  <a:schemeClr val="tx1">
                    <a:lumMod val="50000"/>
                    <a:lumOff val="50000"/>
                  </a:schemeClr>
                </a:solidFill>
                <a:latin typeface="Arial"/>
                <a:ea typeface="CMU Bright" panose="02000603000000000000" pitchFamily="2" charset="0"/>
                <a:cs typeface="Arial"/>
              </a:rPr>
              <a:t>1</a:t>
            </a:r>
            <a:r>
              <a:rPr lang="en-US" sz="3200" dirty="0" smtClean="0">
                <a:solidFill>
                  <a:schemeClr val="tx1">
                    <a:lumMod val="50000"/>
                    <a:lumOff val="50000"/>
                  </a:schemeClr>
                </a:solidFill>
                <a:latin typeface="Arial"/>
                <a:ea typeface="CMU Bright" panose="02000603000000000000" pitchFamily="2" charset="0"/>
                <a:cs typeface="Arial"/>
              </a:rPr>
              <a:t>Civil </a:t>
            </a:r>
            <a:r>
              <a:rPr lang="en-US" sz="3200" dirty="0">
                <a:solidFill>
                  <a:schemeClr val="tx1">
                    <a:lumMod val="50000"/>
                    <a:lumOff val="50000"/>
                  </a:schemeClr>
                </a:solidFill>
                <a:latin typeface="Arial"/>
                <a:ea typeface="CMU Bright" panose="02000603000000000000" pitchFamily="2" charset="0"/>
                <a:cs typeface="Arial"/>
              </a:rPr>
              <a:t>and Environmental Engineering, </a:t>
            </a:r>
            <a:r>
              <a:rPr lang="en-US" sz="3200" dirty="0" smtClean="0">
                <a:solidFill>
                  <a:schemeClr val="tx1">
                    <a:lumMod val="50000"/>
                    <a:lumOff val="50000"/>
                  </a:schemeClr>
                </a:solidFill>
                <a:latin typeface="Arial"/>
                <a:ea typeface="CMU Bright" panose="02000603000000000000" pitchFamily="2" charset="0"/>
                <a:cs typeface="Arial"/>
              </a:rPr>
              <a:t>University of California, Davis</a:t>
            </a:r>
          </a:p>
          <a:p>
            <a:pPr algn="r" defTabSz="1279525">
              <a:lnSpc>
                <a:spcPct val="110000"/>
              </a:lnSpc>
            </a:pPr>
            <a:r>
              <a:rPr lang="en-US" sz="3200" baseline="30000" dirty="0" smtClean="0">
                <a:solidFill>
                  <a:schemeClr val="tx1">
                    <a:lumMod val="50000"/>
                    <a:lumOff val="50000"/>
                  </a:schemeClr>
                </a:solidFill>
                <a:latin typeface="Arial"/>
                <a:ea typeface="CMU Bright" panose="02000603000000000000" pitchFamily="2" charset="0"/>
                <a:cs typeface="Arial"/>
              </a:rPr>
              <a:t>2</a:t>
            </a:r>
            <a:r>
              <a:rPr lang="en-US" sz="3200" dirty="0" smtClean="0">
                <a:solidFill>
                  <a:schemeClr val="tx1">
                    <a:lumMod val="50000"/>
                    <a:lumOff val="50000"/>
                  </a:schemeClr>
                </a:solidFill>
                <a:latin typeface="Arial"/>
                <a:ea typeface="CMU Bright" panose="02000603000000000000" pitchFamily="2" charset="0"/>
                <a:cs typeface="Arial"/>
              </a:rPr>
              <a:t>Atmospheric Science,</a:t>
            </a:r>
            <a:r>
              <a:rPr lang="en-US" sz="3200" dirty="0">
                <a:solidFill>
                  <a:schemeClr val="tx1">
                    <a:lumMod val="50000"/>
                    <a:lumOff val="50000"/>
                  </a:schemeClr>
                </a:solidFill>
                <a:latin typeface="Arial"/>
                <a:ea typeface="CMU Bright" panose="02000603000000000000" pitchFamily="2" charset="0"/>
                <a:cs typeface="Arial"/>
              </a:rPr>
              <a:t> , University of California, Davis</a:t>
            </a:r>
            <a:r>
              <a:rPr lang="en-US" sz="3200" dirty="0" smtClean="0">
                <a:solidFill>
                  <a:schemeClr val="tx1">
                    <a:lumMod val="50000"/>
                    <a:lumOff val="50000"/>
                  </a:schemeClr>
                </a:solidFill>
                <a:latin typeface="Arial"/>
                <a:ea typeface="CMU Bright" panose="02000603000000000000" pitchFamily="2" charset="0"/>
                <a:cs typeface="Arial"/>
              </a:rPr>
              <a:t> </a:t>
            </a:r>
            <a:endParaRPr lang="en-US" sz="3200" dirty="0">
              <a:solidFill>
                <a:schemeClr val="tx1">
                  <a:lumMod val="50000"/>
                  <a:lumOff val="50000"/>
                </a:schemeClr>
              </a:solidFill>
              <a:latin typeface="Arial"/>
              <a:ea typeface="CMU Bright" panose="02000603000000000000" pitchFamily="2" charset="0"/>
              <a:cs typeface="Arial"/>
            </a:endParaRPr>
          </a:p>
          <a:p>
            <a:pPr lvl="0" algn="r" defTabSz="1279525">
              <a:lnSpc>
                <a:spcPct val="110000"/>
              </a:lnSpc>
            </a:pPr>
            <a:r>
              <a:rPr lang="en-US" sz="3200" i="1" dirty="0" smtClean="0">
                <a:solidFill>
                  <a:schemeClr val="tx1">
                    <a:lumMod val="50000"/>
                    <a:lumOff val="50000"/>
                  </a:schemeClr>
                </a:solidFill>
                <a:latin typeface="Arial"/>
                <a:ea typeface="CMU Bright" panose="02000603000000000000" pitchFamily="2" charset="0"/>
                <a:cs typeface="Arial"/>
              </a:rPr>
              <a:t>*</a:t>
            </a:r>
            <a:r>
              <a:rPr lang="en-US" sz="3200" i="1" dirty="0">
                <a:solidFill>
                  <a:schemeClr val="tx1">
                    <a:lumMod val="50000"/>
                    <a:lumOff val="50000"/>
                  </a:schemeClr>
                </a:solidFill>
                <a:latin typeface="Arial"/>
                <a:ea typeface="CMU Bright" panose="02000603000000000000" pitchFamily="2" charset="0"/>
                <a:cs typeface="Arial"/>
              </a:rPr>
              <a:t>Corresponding author: </a:t>
            </a:r>
            <a:r>
              <a:rPr lang="en-US" sz="3200" i="1" dirty="0" err="1" smtClean="0">
                <a:solidFill>
                  <a:schemeClr val="tx1">
                    <a:lumMod val="50000"/>
                    <a:lumOff val="50000"/>
                  </a:schemeClr>
                </a:solidFill>
                <a:latin typeface="Arial"/>
                <a:ea typeface="CMU Bright" panose="02000603000000000000" pitchFamily="2" charset="0"/>
                <a:cs typeface="Arial"/>
              </a:rPr>
              <a:t>elawhite@ucdavis.edu</a:t>
            </a:r>
            <a:endParaRPr lang="en-US" sz="3200" i="1" dirty="0">
              <a:solidFill>
                <a:schemeClr val="tx1">
                  <a:lumMod val="50000"/>
                  <a:lumOff val="50000"/>
                </a:schemeClr>
              </a:solidFill>
              <a:latin typeface="Arial"/>
              <a:ea typeface="CMU Bright" panose="02000603000000000000" pitchFamily="2" charset="0"/>
              <a:cs typeface="Arial"/>
            </a:endParaRPr>
          </a:p>
        </p:txBody>
      </p:sp>
      <p:sp>
        <p:nvSpPr>
          <p:cNvPr id="122" name="Rectangle 121"/>
          <p:cNvSpPr/>
          <p:nvPr/>
        </p:nvSpPr>
        <p:spPr>
          <a:xfrm>
            <a:off x="877661" y="13493562"/>
            <a:ext cx="13716000" cy="20415437"/>
          </a:xfrm>
          <a:prstGeom prst="rect">
            <a:avLst/>
          </a:prstGeom>
          <a:ln w="76200">
            <a:solidFill>
              <a:srgbClr val="002855"/>
            </a:solidFill>
          </a:ln>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a:latin typeface="Arial"/>
              <a:cs typeface="Arial"/>
            </a:endParaRPr>
          </a:p>
        </p:txBody>
      </p:sp>
      <p:sp>
        <p:nvSpPr>
          <p:cNvPr id="127" name="Rectangle 126"/>
          <p:cNvSpPr/>
          <p:nvPr/>
        </p:nvSpPr>
        <p:spPr>
          <a:xfrm>
            <a:off x="910358" y="13564872"/>
            <a:ext cx="13662892" cy="1975104"/>
          </a:xfrm>
          <a:prstGeom prst="rect">
            <a:avLst/>
          </a:prstGeom>
          <a:solidFill>
            <a:srgbClr val="002855"/>
          </a:solidFill>
          <a:ln w="76200">
            <a:solidFill>
              <a:srgbClr val="002855"/>
            </a:solidFill>
          </a:ln>
        </p:spPr>
        <p:style>
          <a:lnRef idx="2">
            <a:schemeClr val="accent2">
              <a:shade val="50000"/>
            </a:schemeClr>
          </a:lnRef>
          <a:fillRef idx="1">
            <a:schemeClr val="accent2"/>
          </a:fillRef>
          <a:effectRef idx="0">
            <a:schemeClr val="accent2"/>
          </a:effectRef>
          <a:fontRef idx="minor">
            <a:schemeClr val="lt1"/>
          </a:fontRef>
        </p:style>
        <p:txBody>
          <a:bodyPr lIns="1463040" rtlCol="0" anchor="ctr"/>
          <a:lstStyle/>
          <a:p>
            <a:r>
              <a:rPr lang="en-US" sz="4800" dirty="0">
                <a:effectLst>
                  <a:outerShdw blurRad="38100" dist="38100" dir="2700000" algn="tl">
                    <a:srgbClr val="000000">
                      <a:alpha val="43137"/>
                    </a:srgbClr>
                  </a:outerShdw>
                </a:effectLst>
                <a:latin typeface="Arial"/>
                <a:ea typeface="CMU Sans Serif" panose="02000603000000000000" pitchFamily="2" charset="0"/>
                <a:cs typeface="Arial"/>
              </a:rPr>
              <a:t>Data sources for predictor and response variables: 69 California </a:t>
            </a:r>
            <a:r>
              <a:rPr lang="en-US" sz="4800" dirty="0" smtClean="0">
                <a:effectLst>
                  <a:outerShdw blurRad="38100" dist="38100" dir="2700000" algn="tl">
                    <a:srgbClr val="000000">
                      <a:alpha val="43137"/>
                    </a:srgbClr>
                  </a:outerShdw>
                </a:effectLst>
                <a:latin typeface="Arial"/>
                <a:ea typeface="CMU Sans Serif" panose="02000603000000000000" pitchFamily="2" charset="0"/>
                <a:cs typeface="Arial"/>
              </a:rPr>
              <a:t>catchments</a:t>
            </a:r>
            <a:endParaRPr lang="en-US" sz="4800" dirty="0">
              <a:effectLst>
                <a:outerShdw blurRad="38100" dist="38100" dir="2700000" algn="tl">
                  <a:srgbClr val="000000">
                    <a:alpha val="43137"/>
                  </a:srgbClr>
                </a:outerShdw>
              </a:effectLst>
              <a:latin typeface="Arial"/>
              <a:ea typeface="CMU Sans Serif" panose="02000603000000000000" pitchFamily="2" charset="0"/>
              <a:cs typeface="Arial"/>
            </a:endParaRPr>
          </a:p>
        </p:txBody>
      </p:sp>
      <p:sp>
        <p:nvSpPr>
          <p:cNvPr id="46" name="TextBox 45"/>
          <p:cNvSpPr txBox="1"/>
          <p:nvPr/>
        </p:nvSpPr>
        <p:spPr>
          <a:xfrm>
            <a:off x="914233" y="4597886"/>
            <a:ext cx="1372330" cy="2215991"/>
          </a:xfrm>
          <a:prstGeom prst="rect">
            <a:avLst/>
          </a:prstGeom>
          <a:noFill/>
        </p:spPr>
        <p:txBody>
          <a:bodyPr wrap="square" rtlCol="0">
            <a:spAutoFit/>
          </a:bodyPr>
          <a:lstStyle/>
          <a:p>
            <a:r>
              <a:rPr lang="en-US" sz="13800" b="1" dirty="0" smtClean="0">
                <a:solidFill>
                  <a:srgbClr val="C99700"/>
                </a:solidFill>
                <a:latin typeface="Arial"/>
                <a:ea typeface="CMU Serif" panose="02000603000000000000" pitchFamily="2" charset="0"/>
                <a:cs typeface="Arial"/>
              </a:rPr>
              <a:t>1</a:t>
            </a:r>
            <a:endParaRPr lang="en-US" sz="13800" b="1" dirty="0">
              <a:solidFill>
                <a:srgbClr val="C99700"/>
              </a:solidFill>
              <a:latin typeface="Arial"/>
              <a:ea typeface="CMU Serif" panose="02000603000000000000" pitchFamily="2" charset="0"/>
              <a:cs typeface="Arial"/>
            </a:endParaRPr>
          </a:p>
        </p:txBody>
      </p:sp>
      <p:sp>
        <p:nvSpPr>
          <p:cNvPr id="48" name="TextBox 47"/>
          <p:cNvSpPr txBox="1"/>
          <p:nvPr/>
        </p:nvSpPr>
        <p:spPr>
          <a:xfrm>
            <a:off x="911833" y="13423538"/>
            <a:ext cx="1238250" cy="2215991"/>
          </a:xfrm>
          <a:prstGeom prst="rect">
            <a:avLst/>
          </a:prstGeom>
          <a:noFill/>
        </p:spPr>
        <p:txBody>
          <a:bodyPr wrap="square" rtlCol="0">
            <a:spAutoFit/>
          </a:bodyPr>
          <a:lstStyle/>
          <a:p>
            <a:r>
              <a:rPr lang="en-US" sz="13800" b="1" dirty="0">
                <a:solidFill>
                  <a:srgbClr val="C99700"/>
                </a:solidFill>
                <a:latin typeface="Arial"/>
                <a:ea typeface="CMU Serif" panose="02000603000000000000" pitchFamily="2" charset="0"/>
                <a:cs typeface="Arial"/>
              </a:rPr>
              <a:t>2</a:t>
            </a:r>
          </a:p>
        </p:txBody>
      </p:sp>
      <p:sp>
        <p:nvSpPr>
          <p:cNvPr id="50" name="TextBox 49"/>
          <p:cNvSpPr txBox="1"/>
          <p:nvPr/>
        </p:nvSpPr>
        <p:spPr>
          <a:xfrm>
            <a:off x="15077788" y="4610302"/>
            <a:ext cx="1238250" cy="2215991"/>
          </a:xfrm>
          <a:prstGeom prst="rect">
            <a:avLst/>
          </a:prstGeom>
          <a:noFill/>
        </p:spPr>
        <p:txBody>
          <a:bodyPr wrap="square" rtlCol="0">
            <a:spAutoFit/>
          </a:bodyPr>
          <a:lstStyle/>
          <a:p>
            <a:r>
              <a:rPr lang="en-US" sz="13800" b="1" dirty="0" smtClean="0">
                <a:solidFill>
                  <a:srgbClr val="C99700"/>
                </a:solidFill>
                <a:latin typeface="Arial"/>
                <a:ea typeface="CMU Serif" panose="02000603000000000000" pitchFamily="2" charset="0"/>
                <a:cs typeface="Arial"/>
              </a:rPr>
              <a:t>3</a:t>
            </a:r>
            <a:endParaRPr lang="en-US" sz="13800" b="1" dirty="0">
              <a:solidFill>
                <a:srgbClr val="C99700"/>
              </a:solidFill>
              <a:latin typeface="Arial"/>
              <a:ea typeface="CMU Serif" panose="02000603000000000000" pitchFamily="2" charset="0"/>
              <a:cs typeface="Arial"/>
            </a:endParaRPr>
          </a:p>
        </p:txBody>
      </p:sp>
      <p:sp>
        <p:nvSpPr>
          <p:cNvPr id="51" name="TextBox 50"/>
          <p:cNvSpPr txBox="1"/>
          <p:nvPr/>
        </p:nvSpPr>
        <p:spPr>
          <a:xfrm>
            <a:off x="15106870" y="22558668"/>
            <a:ext cx="1238250" cy="2215991"/>
          </a:xfrm>
          <a:prstGeom prst="rect">
            <a:avLst/>
          </a:prstGeom>
          <a:noFill/>
        </p:spPr>
        <p:txBody>
          <a:bodyPr wrap="square" rtlCol="0">
            <a:spAutoFit/>
          </a:bodyPr>
          <a:lstStyle/>
          <a:p>
            <a:r>
              <a:rPr lang="en-US" sz="13800" b="1" dirty="0">
                <a:solidFill>
                  <a:srgbClr val="C99700"/>
                </a:solidFill>
                <a:latin typeface="Arial"/>
                <a:ea typeface="CMU Serif" panose="02000603000000000000" pitchFamily="2" charset="0"/>
                <a:cs typeface="Arial"/>
              </a:rPr>
              <a:t>5</a:t>
            </a:r>
          </a:p>
        </p:txBody>
      </p:sp>
      <p:sp>
        <p:nvSpPr>
          <p:cNvPr id="52" name="TextBox 51"/>
          <p:cNvSpPr txBox="1"/>
          <p:nvPr/>
        </p:nvSpPr>
        <p:spPr>
          <a:xfrm>
            <a:off x="29344186" y="4600766"/>
            <a:ext cx="1238250" cy="2215991"/>
          </a:xfrm>
          <a:prstGeom prst="rect">
            <a:avLst/>
          </a:prstGeom>
          <a:noFill/>
        </p:spPr>
        <p:txBody>
          <a:bodyPr wrap="square" rtlCol="0">
            <a:spAutoFit/>
          </a:bodyPr>
          <a:lstStyle/>
          <a:p>
            <a:r>
              <a:rPr lang="en-US" sz="13800" b="1" dirty="0">
                <a:solidFill>
                  <a:srgbClr val="C99700"/>
                </a:solidFill>
                <a:latin typeface="Arial"/>
                <a:ea typeface="CMU Serif" panose="02000603000000000000" pitchFamily="2" charset="0"/>
                <a:cs typeface="Arial"/>
              </a:rPr>
              <a:t>6</a:t>
            </a:r>
          </a:p>
        </p:txBody>
      </p:sp>
      <p:sp>
        <p:nvSpPr>
          <p:cNvPr id="61" name="Rectangle 60"/>
          <p:cNvSpPr/>
          <p:nvPr/>
        </p:nvSpPr>
        <p:spPr>
          <a:xfrm>
            <a:off x="15077072" y="13569178"/>
            <a:ext cx="13661136" cy="1975104"/>
          </a:xfrm>
          <a:prstGeom prst="rect">
            <a:avLst/>
          </a:prstGeom>
          <a:solidFill>
            <a:srgbClr val="002855"/>
          </a:solidFill>
          <a:ln w="76200">
            <a:solidFill>
              <a:srgbClr val="002855"/>
            </a:solidFill>
          </a:ln>
        </p:spPr>
        <p:style>
          <a:lnRef idx="2">
            <a:schemeClr val="accent2">
              <a:shade val="50000"/>
            </a:schemeClr>
          </a:lnRef>
          <a:fillRef idx="1">
            <a:schemeClr val="accent2"/>
          </a:fillRef>
          <a:effectRef idx="0">
            <a:schemeClr val="accent2"/>
          </a:effectRef>
          <a:fontRef idx="minor">
            <a:schemeClr val="lt1"/>
          </a:fontRef>
        </p:style>
        <p:txBody>
          <a:bodyPr lIns="1463040" rtlCol="0" anchor="ctr"/>
          <a:lstStyle/>
          <a:p>
            <a:r>
              <a:rPr lang="en-US" sz="4800" dirty="0" smtClean="0">
                <a:effectLst>
                  <a:outerShdw blurRad="38100" dist="38100" dir="2700000" algn="tl">
                    <a:srgbClr val="000000">
                      <a:alpha val="43137"/>
                    </a:srgbClr>
                  </a:outerShdw>
                </a:effectLst>
                <a:latin typeface="Arial"/>
                <a:ea typeface="CMU Sans Serif" panose="02000603000000000000" pitchFamily="2" charset="0"/>
                <a:cs typeface="Arial"/>
              </a:rPr>
              <a:t>A CART model is one tree and therefore can’t predict a continuous variable very well.</a:t>
            </a:r>
            <a:endParaRPr lang="en-US" sz="4800" dirty="0">
              <a:effectLst>
                <a:outerShdw blurRad="38100" dist="38100" dir="2700000" algn="tl">
                  <a:srgbClr val="000000">
                    <a:alpha val="43137"/>
                  </a:srgbClr>
                </a:outerShdw>
              </a:effectLst>
              <a:latin typeface="Arial"/>
              <a:ea typeface="CMU Sans Serif" panose="02000603000000000000" pitchFamily="2" charset="0"/>
              <a:cs typeface="Arial"/>
            </a:endParaRPr>
          </a:p>
        </p:txBody>
      </p:sp>
      <p:sp>
        <p:nvSpPr>
          <p:cNvPr id="62" name="TextBox 61"/>
          <p:cNvSpPr txBox="1"/>
          <p:nvPr/>
        </p:nvSpPr>
        <p:spPr>
          <a:xfrm>
            <a:off x="15135134" y="13413313"/>
            <a:ext cx="1238250" cy="2215991"/>
          </a:xfrm>
          <a:prstGeom prst="rect">
            <a:avLst/>
          </a:prstGeom>
          <a:noFill/>
        </p:spPr>
        <p:txBody>
          <a:bodyPr wrap="square" rtlCol="0">
            <a:spAutoFit/>
          </a:bodyPr>
          <a:lstStyle/>
          <a:p>
            <a:r>
              <a:rPr lang="en-US" sz="13800" b="1" dirty="0" smtClean="0">
                <a:solidFill>
                  <a:srgbClr val="C99700"/>
                </a:solidFill>
                <a:latin typeface="Arial"/>
                <a:ea typeface="CMU Serif" panose="02000603000000000000" pitchFamily="2" charset="0"/>
                <a:cs typeface="Arial"/>
              </a:rPr>
              <a:t>4</a:t>
            </a:r>
            <a:endParaRPr lang="en-US" sz="13800" b="1" dirty="0">
              <a:solidFill>
                <a:srgbClr val="C99700"/>
              </a:solidFill>
              <a:latin typeface="Arial"/>
              <a:ea typeface="CMU Serif" panose="02000603000000000000" pitchFamily="2" charset="0"/>
              <a:cs typeface="Arial"/>
            </a:endParaRPr>
          </a:p>
        </p:txBody>
      </p:sp>
      <p:pic>
        <p:nvPicPr>
          <p:cNvPr id="4" name="Picture 3" descr="seal_gold.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316216" y="898102"/>
            <a:ext cx="1764792" cy="1815084"/>
          </a:xfrm>
          <a:prstGeom prst="rect">
            <a:avLst/>
          </a:prstGeom>
        </p:spPr>
      </p:pic>
      <p:sp>
        <p:nvSpPr>
          <p:cNvPr id="3" name="Rectangle 2"/>
          <p:cNvSpPr/>
          <p:nvPr/>
        </p:nvSpPr>
        <p:spPr>
          <a:xfrm>
            <a:off x="15338790" y="24823820"/>
            <a:ext cx="3131117" cy="6494085"/>
          </a:xfrm>
          <a:prstGeom prst="rect">
            <a:avLst/>
          </a:prstGeom>
        </p:spPr>
        <p:txBody>
          <a:bodyPr wrap="square">
            <a:spAutoFit/>
          </a:bodyPr>
          <a:lstStyle/>
          <a:p>
            <a:r>
              <a:rPr lang="en-US" sz="2600" b="1" dirty="0" smtClean="0"/>
              <a:t>Figure 8. </a:t>
            </a:r>
            <a:r>
              <a:rPr lang="en-US" sz="2600" dirty="0" smtClean="0"/>
              <a:t>At each node in a</a:t>
            </a:r>
            <a:r>
              <a:rPr lang="en-US" sz="2600" dirty="0" smtClean="0"/>
              <a:t> RF, the model can only make a split on a random subset of the variables. In this problem, the o</a:t>
            </a:r>
            <a:r>
              <a:rPr lang="en-US" sz="2600" dirty="0" smtClean="0"/>
              <a:t>ptimal </a:t>
            </a:r>
            <a:r>
              <a:rPr lang="en-US" sz="2600" dirty="0"/>
              <a:t>n</a:t>
            </a:r>
            <a:r>
              <a:rPr lang="en-US" sz="2600" dirty="0" smtClean="0"/>
              <a:t>umber </a:t>
            </a:r>
            <a:r>
              <a:rPr lang="en-US" sz="2600" dirty="0" smtClean="0"/>
              <a:t>of </a:t>
            </a:r>
            <a:r>
              <a:rPr lang="en-US" sz="2600" dirty="0" smtClean="0"/>
              <a:t>random </a:t>
            </a:r>
            <a:r>
              <a:rPr lang="en-US" sz="2600" dirty="0"/>
              <a:t>p</a:t>
            </a:r>
            <a:r>
              <a:rPr lang="en-US" sz="2600" dirty="0" smtClean="0"/>
              <a:t>arameters is </a:t>
            </a:r>
            <a:r>
              <a:rPr lang="en-US" sz="2600" dirty="0" smtClean="0"/>
              <a:t>12 out of the full </a:t>
            </a:r>
            <a:r>
              <a:rPr lang="en-US" sz="2600" dirty="0" smtClean="0"/>
              <a:t>20 predictor variables. This introduces randomness and </a:t>
            </a:r>
            <a:r>
              <a:rPr lang="en-US" sz="2600" dirty="0" err="1" smtClean="0"/>
              <a:t>decorrelates</a:t>
            </a:r>
            <a:r>
              <a:rPr lang="en-US" sz="2600" dirty="0" smtClean="0"/>
              <a:t> the trees in the forest.  </a:t>
            </a:r>
            <a:endParaRPr lang="en-US" sz="2600" dirty="0"/>
          </a:p>
        </p:txBody>
      </p:sp>
      <p:sp>
        <p:nvSpPr>
          <p:cNvPr id="6" name="Rectangle 5"/>
          <p:cNvSpPr/>
          <p:nvPr/>
        </p:nvSpPr>
        <p:spPr>
          <a:xfrm>
            <a:off x="40182799" y="7036051"/>
            <a:ext cx="2604405" cy="3293209"/>
          </a:xfrm>
          <a:prstGeom prst="rect">
            <a:avLst/>
          </a:prstGeom>
        </p:spPr>
        <p:txBody>
          <a:bodyPr wrap="square">
            <a:spAutoFit/>
          </a:bodyPr>
          <a:lstStyle/>
          <a:p>
            <a:pPr>
              <a:spcAft>
                <a:spcPts val="1200"/>
              </a:spcAft>
            </a:pPr>
            <a:r>
              <a:rPr lang="en-US" sz="2600" b="1" dirty="0" smtClean="0"/>
              <a:t>Figure 11. </a:t>
            </a:r>
            <a:r>
              <a:rPr lang="en-US" sz="2600" dirty="0" smtClean="0"/>
              <a:t>Observed vs. Predicted Unimpaired Flows. The model is slightly over predicting the low flows. </a:t>
            </a:r>
            <a:endParaRPr lang="en-US" sz="2600" dirty="0"/>
          </a:p>
        </p:txBody>
      </p:sp>
      <p:sp>
        <p:nvSpPr>
          <p:cNvPr id="53" name="Rectangle 52"/>
          <p:cNvSpPr/>
          <p:nvPr/>
        </p:nvSpPr>
        <p:spPr>
          <a:xfrm>
            <a:off x="36332155" y="34251474"/>
            <a:ext cx="6659466" cy="2438826"/>
          </a:xfrm>
          <a:prstGeom prst="rect">
            <a:avLst/>
          </a:prstGeom>
          <a:ln w="76200">
            <a:solidFill>
              <a:srgbClr val="002855"/>
            </a:solidFill>
          </a:ln>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solidFill>
                <a:schemeClr val="dk1"/>
              </a:solidFill>
              <a:latin typeface="Arial"/>
              <a:cs typeface="Arial"/>
            </a:endParaRPr>
          </a:p>
        </p:txBody>
      </p:sp>
      <p:pic>
        <p:nvPicPr>
          <p:cNvPr id="11" name="Picture 10"/>
          <p:cNvPicPr>
            <a:picLocks noChangeAspect="1"/>
          </p:cNvPicPr>
          <p:nvPr/>
        </p:nvPicPr>
        <p:blipFill>
          <a:blip r:embed="rId4"/>
          <a:stretch>
            <a:fillRect/>
          </a:stretch>
        </p:blipFill>
        <p:spPr>
          <a:xfrm>
            <a:off x="36332156" y="893845"/>
            <a:ext cx="6616557" cy="1819656"/>
          </a:xfrm>
          <a:prstGeom prst="rect">
            <a:avLst/>
          </a:prstGeom>
        </p:spPr>
      </p:pic>
      <p:sp>
        <p:nvSpPr>
          <p:cNvPr id="70" name="Rectangle 69"/>
          <p:cNvSpPr/>
          <p:nvPr/>
        </p:nvSpPr>
        <p:spPr>
          <a:xfrm>
            <a:off x="32333575" y="34247771"/>
            <a:ext cx="3987450" cy="821647"/>
          </a:xfrm>
          <a:prstGeom prst="rect">
            <a:avLst/>
          </a:prstGeom>
          <a:solidFill>
            <a:srgbClr val="002855"/>
          </a:solidFill>
          <a:ln w="76200">
            <a:solidFill>
              <a:srgbClr val="002855"/>
            </a:solidFill>
          </a:ln>
        </p:spPr>
        <p:style>
          <a:lnRef idx="2">
            <a:schemeClr val="accent2">
              <a:shade val="50000"/>
            </a:schemeClr>
          </a:lnRef>
          <a:fillRef idx="1">
            <a:schemeClr val="accent2"/>
          </a:fillRef>
          <a:effectRef idx="0">
            <a:schemeClr val="accent2"/>
          </a:effectRef>
          <a:fontRef idx="minor">
            <a:schemeClr val="lt1"/>
          </a:fontRef>
        </p:style>
        <p:txBody>
          <a:bodyPr lIns="365760" rtlCol="0" anchor="ctr"/>
          <a:lstStyle/>
          <a:p>
            <a:pPr algn="r"/>
            <a:r>
              <a:rPr lang="en-US" sz="4400" dirty="0">
                <a:effectLst>
                  <a:outerShdw blurRad="38100" dist="38100" dir="2700000" algn="tl">
                    <a:srgbClr val="000000">
                      <a:alpha val="43137"/>
                    </a:srgbClr>
                  </a:outerShdw>
                </a:effectLst>
                <a:latin typeface="Arial"/>
                <a:ea typeface="CMU Sans Serif" panose="02000603000000000000" pitchFamily="2" charset="0"/>
                <a:cs typeface="Arial"/>
              </a:rPr>
              <a:t>Supported by:</a:t>
            </a:r>
          </a:p>
        </p:txBody>
      </p:sp>
      <p:grpSp>
        <p:nvGrpSpPr>
          <p:cNvPr id="103" name="Group 102"/>
          <p:cNvGrpSpPr/>
          <p:nvPr/>
        </p:nvGrpSpPr>
        <p:grpSpPr>
          <a:xfrm>
            <a:off x="15314579" y="9224590"/>
            <a:ext cx="3439605" cy="709934"/>
            <a:chOff x="601354" y="3642320"/>
            <a:chExt cx="2661315" cy="573208"/>
          </a:xfrm>
        </p:grpSpPr>
        <p:sp>
          <p:nvSpPr>
            <p:cNvPr id="130" name="Rectangle 129"/>
            <p:cNvSpPr/>
            <p:nvPr/>
          </p:nvSpPr>
          <p:spPr>
            <a:xfrm>
              <a:off x="1354541" y="3642322"/>
              <a:ext cx="1908128" cy="573206"/>
            </a:xfrm>
            <a:prstGeom prst="rect">
              <a:avLst/>
            </a:prstGeom>
            <a:solidFill>
              <a:schemeClr val="bg1"/>
            </a:solidFill>
            <a:ln w="12700">
              <a:solidFill>
                <a:srgbClr val="0028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Train</a:t>
              </a:r>
              <a:endParaRPr lang="en-US" dirty="0">
                <a:solidFill>
                  <a:schemeClr val="tx1"/>
                </a:solidFill>
              </a:endParaRPr>
            </a:p>
          </p:txBody>
        </p:sp>
        <p:sp>
          <p:nvSpPr>
            <p:cNvPr id="131" name="Rectangle 130"/>
            <p:cNvSpPr/>
            <p:nvPr/>
          </p:nvSpPr>
          <p:spPr>
            <a:xfrm>
              <a:off x="601354" y="3642320"/>
              <a:ext cx="652533" cy="573206"/>
            </a:xfrm>
            <a:prstGeom prst="rect">
              <a:avLst/>
            </a:prstGeom>
            <a:solidFill>
              <a:schemeClr val="bg1"/>
            </a:solidFill>
            <a:ln w="12700">
              <a:solidFill>
                <a:srgbClr val="0028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Test</a:t>
              </a:r>
              <a:endParaRPr lang="en-US" dirty="0">
                <a:solidFill>
                  <a:schemeClr val="tx1"/>
                </a:solidFill>
              </a:endParaRPr>
            </a:p>
          </p:txBody>
        </p:sp>
      </p:grpSp>
      <p:grpSp>
        <p:nvGrpSpPr>
          <p:cNvPr id="104" name="Group 103"/>
          <p:cNvGrpSpPr/>
          <p:nvPr/>
        </p:nvGrpSpPr>
        <p:grpSpPr>
          <a:xfrm>
            <a:off x="16270393" y="9952289"/>
            <a:ext cx="2466151" cy="1148546"/>
            <a:chOff x="1340893" y="4229872"/>
            <a:chExt cx="1908128" cy="927348"/>
          </a:xfrm>
        </p:grpSpPr>
        <p:sp>
          <p:nvSpPr>
            <p:cNvPr id="128" name="Rectangle 127"/>
            <p:cNvSpPr/>
            <p:nvPr/>
          </p:nvSpPr>
          <p:spPr>
            <a:xfrm>
              <a:off x="1340893" y="4584014"/>
              <a:ext cx="1908128" cy="573206"/>
            </a:xfrm>
            <a:prstGeom prst="rect">
              <a:avLst/>
            </a:prstGeom>
            <a:solidFill>
              <a:schemeClr val="bg1"/>
            </a:solidFill>
            <a:ln w="12700">
              <a:solidFill>
                <a:srgbClr val="0028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ML Model</a:t>
              </a:r>
              <a:endParaRPr lang="en-US" dirty="0">
                <a:solidFill>
                  <a:schemeClr val="tx1"/>
                </a:solidFill>
              </a:endParaRPr>
            </a:p>
          </p:txBody>
        </p:sp>
        <p:cxnSp>
          <p:nvCxnSpPr>
            <p:cNvPr id="129" name="Straight Arrow Connector 128"/>
            <p:cNvCxnSpPr/>
            <p:nvPr/>
          </p:nvCxnSpPr>
          <p:spPr>
            <a:xfrm>
              <a:off x="2294956" y="4229872"/>
              <a:ext cx="1" cy="325912"/>
            </a:xfrm>
            <a:prstGeom prst="straightConnector1">
              <a:avLst/>
            </a:prstGeom>
            <a:ln w="12700">
              <a:solidFill>
                <a:srgbClr val="002855"/>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05" name="Group 104"/>
          <p:cNvGrpSpPr/>
          <p:nvPr/>
        </p:nvGrpSpPr>
        <p:grpSpPr>
          <a:xfrm>
            <a:off x="15349858" y="7110840"/>
            <a:ext cx="3386687" cy="2096847"/>
            <a:chOff x="628650" y="1935656"/>
            <a:chExt cx="2620371" cy="1693017"/>
          </a:xfrm>
        </p:grpSpPr>
        <p:sp>
          <p:nvSpPr>
            <p:cNvPr id="121" name="Rectangle 120"/>
            <p:cNvSpPr/>
            <p:nvPr/>
          </p:nvSpPr>
          <p:spPr>
            <a:xfrm>
              <a:off x="628650" y="1935656"/>
              <a:ext cx="2620371" cy="1147108"/>
            </a:xfrm>
            <a:prstGeom prst="rect">
              <a:avLst/>
            </a:prstGeom>
            <a:solidFill>
              <a:schemeClr val="bg1"/>
            </a:solidFill>
            <a:ln w="12700">
              <a:solidFill>
                <a:srgbClr val="0028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Input Data</a:t>
              </a:r>
            </a:p>
            <a:p>
              <a:pPr algn="ctr"/>
              <a:r>
                <a:rPr lang="en-US" b="1" dirty="0" smtClean="0">
                  <a:solidFill>
                    <a:schemeClr val="tx1"/>
                  </a:solidFill>
                </a:rPr>
                <a:t>- - - - - - - - - - - - - - - - - </a:t>
              </a:r>
            </a:p>
            <a:p>
              <a:pPr algn="ctr"/>
              <a:r>
                <a:rPr lang="en-US" dirty="0" smtClean="0">
                  <a:solidFill>
                    <a:schemeClr val="tx1"/>
                  </a:solidFill>
                </a:rPr>
                <a:t>Response| Predictor</a:t>
              </a:r>
              <a:endParaRPr lang="en-US" dirty="0">
                <a:solidFill>
                  <a:schemeClr val="tx1"/>
                </a:solidFill>
              </a:endParaRPr>
            </a:p>
          </p:txBody>
        </p:sp>
        <p:cxnSp>
          <p:nvCxnSpPr>
            <p:cNvPr id="123" name="Straight Arrow Connector 122"/>
            <p:cNvCxnSpPr/>
            <p:nvPr/>
          </p:nvCxnSpPr>
          <p:spPr>
            <a:xfrm>
              <a:off x="954916" y="3371000"/>
              <a:ext cx="1" cy="257673"/>
            </a:xfrm>
            <a:prstGeom prst="straightConnector1">
              <a:avLst/>
            </a:prstGeom>
            <a:ln w="12700">
              <a:solidFill>
                <a:srgbClr val="002855"/>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p:cNvCxnSpPr/>
            <p:nvPr/>
          </p:nvCxnSpPr>
          <p:spPr>
            <a:xfrm>
              <a:off x="2310735" y="3370304"/>
              <a:ext cx="1" cy="256272"/>
            </a:xfrm>
            <a:prstGeom prst="straightConnector1">
              <a:avLst/>
            </a:prstGeom>
            <a:ln w="12700">
              <a:solidFill>
                <a:srgbClr val="002855"/>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p:nvCxnSpPr>
          <p:spPr>
            <a:xfrm>
              <a:off x="954916" y="3371000"/>
              <a:ext cx="1355819" cy="0"/>
            </a:xfrm>
            <a:prstGeom prst="line">
              <a:avLst/>
            </a:prstGeom>
            <a:ln w="12700">
              <a:solidFill>
                <a:srgbClr val="002855"/>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p:nvCxnSpPr>
          <p:spPr>
            <a:xfrm flipV="1">
              <a:off x="1905785" y="3084394"/>
              <a:ext cx="0" cy="285910"/>
            </a:xfrm>
            <a:prstGeom prst="line">
              <a:avLst/>
            </a:prstGeom>
            <a:ln w="12700">
              <a:solidFill>
                <a:srgbClr val="002855"/>
              </a:solidFill>
            </a:ln>
          </p:spPr>
          <p:style>
            <a:lnRef idx="1">
              <a:schemeClr val="accent1"/>
            </a:lnRef>
            <a:fillRef idx="0">
              <a:schemeClr val="accent1"/>
            </a:fillRef>
            <a:effectRef idx="0">
              <a:schemeClr val="accent1"/>
            </a:effectRef>
            <a:fontRef idx="minor">
              <a:schemeClr val="tx1"/>
            </a:fontRef>
          </p:style>
        </p:cxnSp>
      </p:grpSp>
      <p:grpSp>
        <p:nvGrpSpPr>
          <p:cNvPr id="106" name="Group 105"/>
          <p:cNvGrpSpPr/>
          <p:nvPr/>
        </p:nvGrpSpPr>
        <p:grpSpPr>
          <a:xfrm>
            <a:off x="17816009" y="11455800"/>
            <a:ext cx="3386687" cy="709931"/>
            <a:chOff x="2536778" y="5443823"/>
            <a:chExt cx="2620371" cy="573206"/>
          </a:xfrm>
        </p:grpSpPr>
        <p:sp>
          <p:nvSpPr>
            <p:cNvPr id="119" name="Rectangle 118"/>
            <p:cNvSpPr/>
            <p:nvPr/>
          </p:nvSpPr>
          <p:spPr>
            <a:xfrm>
              <a:off x="3249021" y="5443823"/>
              <a:ext cx="1908128" cy="573206"/>
            </a:xfrm>
            <a:prstGeom prst="rect">
              <a:avLst/>
            </a:prstGeom>
            <a:solidFill>
              <a:schemeClr val="bg1"/>
            </a:solidFill>
            <a:ln w="12700">
              <a:solidFill>
                <a:srgbClr val="0028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Measures of Fit</a:t>
              </a:r>
              <a:endParaRPr lang="en-US" dirty="0">
                <a:solidFill>
                  <a:schemeClr val="tx1"/>
                </a:solidFill>
              </a:endParaRPr>
            </a:p>
          </p:txBody>
        </p:sp>
        <p:cxnSp>
          <p:nvCxnSpPr>
            <p:cNvPr id="120" name="Straight Arrow Connector 119"/>
            <p:cNvCxnSpPr>
              <a:stCxn id="116" idx="3"/>
              <a:endCxn id="119" idx="1"/>
            </p:cNvCxnSpPr>
            <p:nvPr/>
          </p:nvCxnSpPr>
          <p:spPr>
            <a:xfrm flipV="1">
              <a:off x="2536778" y="5730426"/>
              <a:ext cx="712243" cy="6"/>
            </a:xfrm>
            <a:prstGeom prst="straightConnector1">
              <a:avLst/>
            </a:prstGeom>
            <a:ln w="12700">
              <a:solidFill>
                <a:srgbClr val="002855"/>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07" name="Group 106"/>
          <p:cNvGrpSpPr/>
          <p:nvPr/>
        </p:nvGrpSpPr>
        <p:grpSpPr>
          <a:xfrm>
            <a:off x="15349858" y="9934536"/>
            <a:ext cx="2466151" cy="2231215"/>
            <a:chOff x="628650" y="4215526"/>
            <a:chExt cx="1908128" cy="1801503"/>
          </a:xfrm>
        </p:grpSpPr>
        <p:sp>
          <p:nvSpPr>
            <p:cNvPr id="116" name="Rectangle 115"/>
            <p:cNvSpPr/>
            <p:nvPr/>
          </p:nvSpPr>
          <p:spPr>
            <a:xfrm>
              <a:off x="628650" y="5443823"/>
              <a:ext cx="1908128" cy="573206"/>
            </a:xfrm>
            <a:prstGeom prst="rect">
              <a:avLst/>
            </a:prstGeom>
            <a:solidFill>
              <a:schemeClr val="bg1"/>
            </a:solidFill>
            <a:ln w="12700">
              <a:solidFill>
                <a:srgbClr val="0028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ML Prediction</a:t>
              </a:r>
              <a:endParaRPr lang="en-US" dirty="0">
                <a:solidFill>
                  <a:schemeClr val="tx1"/>
                </a:solidFill>
              </a:endParaRPr>
            </a:p>
          </p:txBody>
        </p:sp>
        <p:cxnSp>
          <p:nvCxnSpPr>
            <p:cNvPr id="117" name="Straight Arrow Connector 116"/>
            <p:cNvCxnSpPr/>
            <p:nvPr/>
          </p:nvCxnSpPr>
          <p:spPr>
            <a:xfrm>
              <a:off x="927621" y="4215526"/>
              <a:ext cx="0" cy="1228297"/>
            </a:xfrm>
            <a:prstGeom prst="straightConnector1">
              <a:avLst/>
            </a:prstGeom>
            <a:ln w="12700">
              <a:solidFill>
                <a:srgbClr val="002855"/>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Straight Arrow Connector 117"/>
            <p:cNvCxnSpPr>
              <a:stCxn id="128" idx="1"/>
            </p:cNvCxnSpPr>
            <p:nvPr/>
          </p:nvCxnSpPr>
          <p:spPr>
            <a:xfrm flipH="1">
              <a:off x="927620" y="5028825"/>
              <a:ext cx="413273" cy="0"/>
            </a:xfrm>
            <a:prstGeom prst="straightConnector1">
              <a:avLst/>
            </a:prstGeom>
            <a:ln w="12700">
              <a:solidFill>
                <a:srgbClr val="002855"/>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09" name="Elbow Connector 108"/>
          <p:cNvCxnSpPr>
            <a:stCxn id="128" idx="3"/>
          </p:cNvCxnSpPr>
          <p:nvPr/>
        </p:nvCxnSpPr>
        <p:spPr>
          <a:xfrm flipV="1">
            <a:off x="18736544" y="8582572"/>
            <a:ext cx="932675" cy="2163298"/>
          </a:xfrm>
          <a:prstGeom prst="bentConnector3">
            <a:avLst>
              <a:gd name="adj1" fmla="val 50000"/>
            </a:avLst>
          </a:prstGeom>
          <a:ln w="12700">
            <a:solidFill>
              <a:srgbClr val="C997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10" name="Rectangle 109"/>
          <p:cNvSpPr/>
          <p:nvPr/>
        </p:nvSpPr>
        <p:spPr>
          <a:xfrm>
            <a:off x="19669219" y="8260263"/>
            <a:ext cx="3000281" cy="709931"/>
          </a:xfrm>
          <a:prstGeom prst="rect">
            <a:avLst/>
          </a:prstGeom>
          <a:solidFill>
            <a:schemeClr val="bg1"/>
          </a:solidFill>
          <a:ln w="12700">
            <a:solidFill>
              <a:srgbClr val="C997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Missing Data</a:t>
            </a:r>
            <a:endParaRPr lang="en-US" dirty="0">
              <a:solidFill>
                <a:schemeClr val="tx1"/>
              </a:solidFill>
            </a:endParaRPr>
          </a:p>
        </p:txBody>
      </p:sp>
      <p:sp>
        <p:nvSpPr>
          <p:cNvPr id="111" name="Rectangle 110"/>
          <p:cNvSpPr/>
          <p:nvPr/>
        </p:nvSpPr>
        <p:spPr>
          <a:xfrm>
            <a:off x="19669218" y="9294094"/>
            <a:ext cx="3000282" cy="709931"/>
          </a:xfrm>
          <a:prstGeom prst="rect">
            <a:avLst/>
          </a:prstGeom>
          <a:solidFill>
            <a:schemeClr val="bg1"/>
          </a:solidFill>
          <a:ln w="12700">
            <a:solidFill>
              <a:srgbClr val="C997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Future Predictions</a:t>
            </a:r>
            <a:endParaRPr lang="en-US" dirty="0">
              <a:solidFill>
                <a:schemeClr val="tx1"/>
              </a:solidFill>
            </a:endParaRPr>
          </a:p>
        </p:txBody>
      </p:sp>
      <p:sp>
        <p:nvSpPr>
          <p:cNvPr id="112" name="Rectangle 111"/>
          <p:cNvSpPr/>
          <p:nvPr/>
        </p:nvSpPr>
        <p:spPr>
          <a:xfrm>
            <a:off x="19669219" y="10368019"/>
            <a:ext cx="3000281" cy="709931"/>
          </a:xfrm>
          <a:prstGeom prst="rect">
            <a:avLst/>
          </a:prstGeom>
          <a:solidFill>
            <a:schemeClr val="bg1"/>
          </a:solidFill>
          <a:ln w="12700">
            <a:solidFill>
              <a:srgbClr val="C997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Ungauged Basins</a:t>
            </a:r>
            <a:endParaRPr lang="en-US" dirty="0">
              <a:solidFill>
                <a:schemeClr val="tx1"/>
              </a:solidFill>
            </a:endParaRPr>
          </a:p>
        </p:txBody>
      </p:sp>
      <p:cxnSp>
        <p:nvCxnSpPr>
          <p:cNvPr id="113" name="Straight Arrow Connector 112"/>
          <p:cNvCxnSpPr/>
          <p:nvPr/>
        </p:nvCxnSpPr>
        <p:spPr>
          <a:xfrm>
            <a:off x="19194449" y="10745869"/>
            <a:ext cx="479456" cy="1522"/>
          </a:xfrm>
          <a:prstGeom prst="straightConnector1">
            <a:avLst/>
          </a:prstGeom>
          <a:ln w="12700">
            <a:solidFill>
              <a:srgbClr val="C997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15" name="Rectangle 114"/>
          <p:cNvSpPr/>
          <p:nvPr/>
        </p:nvSpPr>
        <p:spPr>
          <a:xfrm>
            <a:off x="19669218" y="7686515"/>
            <a:ext cx="3000282" cy="6010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C99700"/>
                </a:solidFill>
              </a:rPr>
              <a:t>c</a:t>
            </a:r>
            <a:r>
              <a:rPr lang="en-US" dirty="0" smtClean="0">
                <a:solidFill>
                  <a:srgbClr val="C99700"/>
                </a:solidFill>
              </a:rPr>
              <a:t>an be applied to</a:t>
            </a:r>
            <a:endParaRPr lang="en-US" dirty="0">
              <a:solidFill>
                <a:srgbClr val="C99700"/>
              </a:solidFill>
            </a:endParaRPr>
          </a:p>
        </p:txBody>
      </p:sp>
      <p:pic>
        <p:nvPicPr>
          <p:cNvPr id="9" name="Picture 8"/>
          <p:cNvPicPr>
            <a:picLocks noChangeAspect="1"/>
          </p:cNvPicPr>
          <p:nvPr/>
        </p:nvPicPr>
        <p:blipFill rotWithShape="1">
          <a:blip r:embed="rId5" cstate="print">
            <a:extLst>
              <a:ext uri="{28A0092B-C50C-407E-A947-70E740481C1C}">
                <a14:useLocalDpi xmlns:a14="http://schemas.microsoft.com/office/drawing/2010/main" val="0"/>
              </a:ext>
            </a:extLst>
          </a:blip>
          <a:srcRect l="1849" t="3220" b="1878"/>
          <a:stretch/>
        </p:blipFill>
        <p:spPr>
          <a:xfrm>
            <a:off x="8804960" y="6981249"/>
            <a:ext cx="5726719" cy="6029325"/>
          </a:xfrm>
          <a:prstGeom prst="rect">
            <a:avLst/>
          </a:prstGeom>
        </p:spPr>
      </p:pic>
      <p:pic>
        <p:nvPicPr>
          <p:cNvPr id="2" name="Picture 1" descr="Watersheds.pdf"/>
          <p:cNvPicPr>
            <a:picLocks noChangeAspect="1"/>
          </p:cNvPicPr>
          <p:nvPr/>
        </p:nvPicPr>
        <p:blipFill rotWithShape="1">
          <a:blip r:embed="rId6">
            <a:extLst>
              <a:ext uri="{28A0092B-C50C-407E-A947-70E740481C1C}">
                <a14:useLocalDpi xmlns:a14="http://schemas.microsoft.com/office/drawing/2010/main" val="0"/>
              </a:ext>
            </a:extLst>
          </a:blip>
          <a:srcRect l="6962" t="5372" r="7051" b="5973"/>
          <a:stretch/>
        </p:blipFill>
        <p:spPr>
          <a:xfrm>
            <a:off x="7293069" y="16115882"/>
            <a:ext cx="7086092" cy="9454756"/>
          </a:xfrm>
          <a:prstGeom prst="rect">
            <a:avLst/>
          </a:prstGeom>
        </p:spPr>
      </p:pic>
      <p:pic>
        <p:nvPicPr>
          <p:cNvPr id="7" name="Picture 6"/>
          <p:cNvPicPr>
            <a:picLocks noChangeAspect="1"/>
          </p:cNvPicPr>
          <p:nvPr/>
        </p:nvPicPr>
        <p:blipFill rotWithShape="1">
          <a:blip r:embed="rId7" cstate="print">
            <a:extLst>
              <a:ext uri="{28A0092B-C50C-407E-A947-70E740481C1C}">
                <a14:useLocalDpi xmlns:a14="http://schemas.microsoft.com/office/drawing/2010/main" val="0"/>
              </a:ext>
            </a:extLst>
          </a:blip>
          <a:srcRect t="6101" r="9847" b="7892"/>
          <a:stretch/>
        </p:blipFill>
        <p:spPr>
          <a:xfrm>
            <a:off x="29552801" y="21545550"/>
            <a:ext cx="13269071" cy="5638801"/>
          </a:xfrm>
          <a:prstGeom prst="rect">
            <a:avLst/>
          </a:prstGeom>
        </p:spPr>
      </p:pic>
      <p:pic>
        <p:nvPicPr>
          <p:cNvPr id="10" name="Picture 9"/>
          <p:cNvPicPr>
            <a:picLocks noChangeAspect="1"/>
          </p:cNvPicPr>
          <p:nvPr/>
        </p:nvPicPr>
        <p:blipFill rotWithShape="1">
          <a:blip r:embed="rId8" cstate="print">
            <a:extLst>
              <a:ext uri="{28A0092B-C50C-407E-A947-70E740481C1C}">
                <a14:useLocalDpi xmlns:a14="http://schemas.microsoft.com/office/drawing/2010/main" val="0"/>
              </a:ext>
            </a:extLst>
          </a:blip>
          <a:srcRect t="7384" b="7715"/>
          <a:stretch/>
        </p:blipFill>
        <p:spPr>
          <a:xfrm>
            <a:off x="29482514" y="15312787"/>
            <a:ext cx="7683558" cy="4632563"/>
          </a:xfrm>
          <a:prstGeom prst="rect">
            <a:avLst/>
          </a:prstGeom>
        </p:spPr>
      </p:pic>
      <p:pic>
        <p:nvPicPr>
          <p:cNvPr id="14" name="Picture 13"/>
          <p:cNvPicPr>
            <a:picLocks noChangeAspect="1"/>
          </p:cNvPicPr>
          <p:nvPr/>
        </p:nvPicPr>
        <p:blipFill rotWithShape="1">
          <a:blip r:embed="rId9" cstate="print">
            <a:extLst>
              <a:ext uri="{28A0092B-C50C-407E-A947-70E740481C1C}">
                <a14:useLocalDpi xmlns:a14="http://schemas.microsoft.com/office/drawing/2010/main" val="0"/>
              </a:ext>
            </a:extLst>
          </a:blip>
          <a:srcRect t="6307"/>
          <a:stretch/>
        </p:blipFill>
        <p:spPr>
          <a:xfrm>
            <a:off x="37166072" y="14325600"/>
            <a:ext cx="5607528" cy="5720836"/>
          </a:xfrm>
          <a:prstGeom prst="rect">
            <a:avLst/>
          </a:prstGeom>
        </p:spPr>
      </p:pic>
      <p:pic>
        <p:nvPicPr>
          <p:cNvPr id="15" name="Picture 14"/>
          <p:cNvPicPr>
            <a:picLocks noChangeAspect="1"/>
          </p:cNvPicPr>
          <p:nvPr/>
        </p:nvPicPr>
        <p:blipFill rotWithShape="1">
          <a:blip r:embed="rId9" cstate="print">
            <a:extLst>
              <a:ext uri="{28A0092B-C50C-407E-A947-70E740481C1C}">
                <a14:useLocalDpi xmlns:a14="http://schemas.microsoft.com/office/drawing/2010/main" val="0"/>
              </a:ext>
            </a:extLst>
          </a:blip>
          <a:srcRect l="2545" t="6536" b="3030"/>
          <a:stretch/>
        </p:blipFill>
        <p:spPr>
          <a:xfrm>
            <a:off x="36835307" y="28376838"/>
            <a:ext cx="5385168" cy="5441410"/>
          </a:xfrm>
          <a:prstGeom prst="rect">
            <a:avLst/>
          </a:prstGeom>
        </p:spPr>
      </p:pic>
      <p:pic>
        <p:nvPicPr>
          <p:cNvPr id="16" name="Picture 15"/>
          <p:cNvPicPr>
            <a:picLocks noChangeAspect="1"/>
          </p:cNvPicPr>
          <p:nvPr/>
        </p:nvPicPr>
        <p:blipFill rotWithShape="1">
          <a:blip r:embed="rId10" cstate="print">
            <a:extLst>
              <a:ext uri="{28A0092B-C50C-407E-A947-70E740481C1C}">
                <a14:useLocalDpi xmlns:a14="http://schemas.microsoft.com/office/drawing/2010/main" val="0"/>
              </a:ext>
            </a:extLst>
          </a:blip>
          <a:srcRect l="1906" t="10714" b="7167"/>
          <a:stretch/>
        </p:blipFill>
        <p:spPr>
          <a:xfrm>
            <a:off x="29493714" y="28345092"/>
            <a:ext cx="6026556" cy="5493628"/>
          </a:xfrm>
          <a:prstGeom prst="rect">
            <a:avLst/>
          </a:prstGeom>
        </p:spPr>
      </p:pic>
      <p:pic>
        <p:nvPicPr>
          <p:cNvPr id="17" name="Picture 16"/>
          <p:cNvPicPr>
            <a:picLocks noChangeAspect="1"/>
          </p:cNvPicPr>
          <p:nvPr/>
        </p:nvPicPr>
        <p:blipFill rotWithShape="1">
          <a:blip r:embed="rId11" cstate="print">
            <a:extLst>
              <a:ext uri="{28A0092B-C50C-407E-A947-70E740481C1C}">
                <a14:useLocalDpi xmlns:a14="http://schemas.microsoft.com/office/drawing/2010/main" val="0"/>
              </a:ext>
            </a:extLst>
          </a:blip>
          <a:srcRect b="8664"/>
          <a:stretch/>
        </p:blipFill>
        <p:spPr>
          <a:xfrm>
            <a:off x="34774999" y="6819648"/>
            <a:ext cx="5382703" cy="5353302"/>
          </a:xfrm>
          <a:prstGeom prst="rect">
            <a:avLst/>
          </a:prstGeom>
        </p:spPr>
      </p:pic>
      <p:pic>
        <p:nvPicPr>
          <p:cNvPr id="18" name="Picture 17"/>
          <p:cNvPicPr>
            <a:picLocks noChangeAspect="1"/>
          </p:cNvPicPr>
          <p:nvPr/>
        </p:nvPicPr>
        <p:blipFill rotWithShape="1">
          <a:blip r:embed="rId12" cstate="print">
            <a:extLst>
              <a:ext uri="{28A0092B-C50C-407E-A947-70E740481C1C}">
                <a14:useLocalDpi xmlns:a14="http://schemas.microsoft.com/office/drawing/2010/main" val="0"/>
              </a:ext>
            </a:extLst>
          </a:blip>
          <a:srcRect b="9605"/>
          <a:stretch/>
        </p:blipFill>
        <p:spPr>
          <a:xfrm>
            <a:off x="29433105" y="6819648"/>
            <a:ext cx="5341894" cy="5258052"/>
          </a:xfrm>
          <a:prstGeom prst="rect">
            <a:avLst/>
          </a:prstGeom>
        </p:spPr>
      </p:pic>
      <p:pic>
        <p:nvPicPr>
          <p:cNvPr id="19" name="Picture 18"/>
          <p:cNvPicPr>
            <a:picLocks noChangeAspect="1"/>
          </p:cNvPicPr>
          <p:nvPr/>
        </p:nvPicPr>
        <p:blipFill rotWithShape="1">
          <a:blip r:embed="rId13" cstate="print">
            <a:extLst>
              <a:ext uri="{28A0092B-C50C-407E-A947-70E740481C1C}">
                <a14:useLocalDpi xmlns:a14="http://schemas.microsoft.com/office/drawing/2010/main" val="0"/>
              </a:ext>
            </a:extLst>
          </a:blip>
          <a:srcRect t="2818" r="1431"/>
          <a:stretch/>
        </p:blipFill>
        <p:spPr>
          <a:xfrm>
            <a:off x="22657382" y="27328500"/>
            <a:ext cx="6038814" cy="6483067"/>
          </a:xfrm>
          <a:prstGeom prst="rect">
            <a:avLst/>
          </a:prstGeom>
          <a:noFill/>
        </p:spPr>
      </p:pic>
      <p:pic>
        <p:nvPicPr>
          <p:cNvPr id="20" name="Picture 19"/>
          <p:cNvPicPr>
            <a:picLocks noChangeAspect="1"/>
          </p:cNvPicPr>
          <p:nvPr/>
        </p:nvPicPr>
        <p:blipFill rotWithShape="1">
          <a:blip r:embed="rId14" cstate="print">
            <a:extLst>
              <a:ext uri="{28A0092B-C50C-407E-A947-70E740481C1C}">
                <a14:useLocalDpi xmlns:a14="http://schemas.microsoft.com/office/drawing/2010/main" val="0"/>
              </a:ext>
            </a:extLst>
          </a:blip>
          <a:srcRect b="2628"/>
          <a:stretch/>
        </p:blipFill>
        <p:spPr>
          <a:xfrm>
            <a:off x="18650886" y="29387254"/>
            <a:ext cx="4122037" cy="4370484"/>
          </a:xfrm>
          <a:prstGeom prst="rect">
            <a:avLst/>
          </a:prstGeom>
          <a:solidFill>
            <a:schemeClr val="bg1"/>
          </a:solidFill>
        </p:spPr>
      </p:pic>
      <p:pic>
        <p:nvPicPr>
          <p:cNvPr id="21" name="Picture 20"/>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8501027" y="24799523"/>
            <a:ext cx="4288908" cy="4670145"/>
          </a:xfrm>
          <a:prstGeom prst="rect">
            <a:avLst/>
          </a:prstGeom>
          <a:solidFill>
            <a:schemeClr val="bg1"/>
          </a:solidFill>
        </p:spPr>
      </p:pic>
      <p:pic>
        <p:nvPicPr>
          <p:cNvPr id="22" name="Picture 21"/>
          <p:cNvPicPr>
            <a:picLocks noChangeAspect="1"/>
          </p:cNvPicPr>
          <p:nvPr/>
        </p:nvPicPr>
        <p:blipFill rotWithShape="1">
          <a:blip r:embed="rId16" cstate="print">
            <a:extLst>
              <a:ext uri="{28A0092B-C50C-407E-A947-70E740481C1C}">
                <a14:useLocalDpi xmlns:a14="http://schemas.microsoft.com/office/drawing/2010/main" val="0"/>
              </a:ext>
            </a:extLst>
          </a:blip>
          <a:srcRect l="3161" t="3939" r="2909" b="4445"/>
          <a:stretch/>
        </p:blipFill>
        <p:spPr>
          <a:xfrm>
            <a:off x="15280402" y="15663640"/>
            <a:ext cx="6665175" cy="6501035"/>
          </a:xfrm>
          <a:prstGeom prst="rect">
            <a:avLst/>
          </a:prstGeom>
        </p:spPr>
      </p:pic>
      <p:sp>
        <p:nvSpPr>
          <p:cNvPr id="81" name="Rectangle 80"/>
          <p:cNvSpPr/>
          <p:nvPr/>
        </p:nvSpPr>
        <p:spPr>
          <a:xfrm>
            <a:off x="19099620" y="15663640"/>
            <a:ext cx="3116964" cy="892552"/>
          </a:xfrm>
          <a:prstGeom prst="rect">
            <a:avLst/>
          </a:prstGeom>
        </p:spPr>
        <p:txBody>
          <a:bodyPr wrap="square">
            <a:spAutoFit/>
          </a:bodyPr>
          <a:lstStyle/>
          <a:p>
            <a:pPr algn="r"/>
            <a:r>
              <a:rPr lang="en-US" sz="2600" b="1" dirty="0" smtClean="0"/>
              <a:t>Figure 6. </a:t>
            </a:r>
            <a:r>
              <a:rPr lang="en-US" sz="2600" dirty="0" smtClean="0"/>
              <a:t>An example CART</a:t>
            </a:r>
            <a:endParaRPr lang="en-US" sz="2600" dirty="0"/>
          </a:p>
        </p:txBody>
      </p:sp>
      <p:sp>
        <p:nvSpPr>
          <p:cNvPr id="83" name="Rectangle 82"/>
          <p:cNvSpPr/>
          <p:nvPr/>
        </p:nvSpPr>
        <p:spPr>
          <a:xfrm>
            <a:off x="15280777" y="31304529"/>
            <a:ext cx="3131118" cy="2492990"/>
          </a:xfrm>
          <a:prstGeom prst="rect">
            <a:avLst/>
          </a:prstGeom>
        </p:spPr>
        <p:txBody>
          <a:bodyPr wrap="square">
            <a:spAutoFit/>
          </a:bodyPr>
          <a:lstStyle/>
          <a:p>
            <a:r>
              <a:rPr lang="en-US" sz="2600" b="1" dirty="0" smtClean="0"/>
              <a:t>Figure </a:t>
            </a:r>
            <a:r>
              <a:rPr lang="en-US" sz="2600" b="1" dirty="0"/>
              <a:t>9</a:t>
            </a:r>
            <a:r>
              <a:rPr lang="en-US" sz="2600" b="1" dirty="0" smtClean="0"/>
              <a:t>. </a:t>
            </a:r>
            <a:r>
              <a:rPr lang="en-US" sz="2600" dirty="0" smtClean="0"/>
              <a:t>Number of Trees Needed for Stability of Model Predictions. In this problem it is around 100 trees.</a:t>
            </a:r>
            <a:endParaRPr lang="en-US" sz="2600" dirty="0"/>
          </a:p>
        </p:txBody>
      </p:sp>
      <p:sp>
        <p:nvSpPr>
          <p:cNvPr id="84" name="Rectangle 83"/>
          <p:cNvSpPr/>
          <p:nvPr/>
        </p:nvSpPr>
        <p:spPr>
          <a:xfrm>
            <a:off x="22893238" y="24838469"/>
            <a:ext cx="5622747" cy="2492990"/>
          </a:xfrm>
          <a:prstGeom prst="rect">
            <a:avLst/>
          </a:prstGeom>
          <a:solidFill>
            <a:schemeClr val="bg1"/>
          </a:solidFill>
        </p:spPr>
        <p:txBody>
          <a:bodyPr wrap="square">
            <a:spAutoFit/>
          </a:bodyPr>
          <a:lstStyle/>
          <a:p>
            <a:r>
              <a:rPr lang="en-US" sz="2600" b="1" dirty="0" smtClean="0"/>
              <a:t>Figure </a:t>
            </a:r>
            <a:r>
              <a:rPr lang="en-US" sz="2600" b="1" dirty="0" smtClean="0"/>
              <a:t>10. </a:t>
            </a:r>
            <a:r>
              <a:rPr lang="en-US" sz="2600" dirty="0" smtClean="0"/>
              <a:t>Variable Importance List. In this problem the precipitation, </a:t>
            </a:r>
            <a:r>
              <a:rPr lang="en-US" sz="2600" dirty="0" smtClean="0"/>
              <a:t>catchment </a:t>
            </a:r>
            <a:r>
              <a:rPr lang="en-US" sz="2600" dirty="0" smtClean="0"/>
              <a:t>area and month can explain most of the variability in unimpaired flow. This answers the second research question.</a:t>
            </a:r>
            <a:endParaRPr lang="en-US" sz="2600" dirty="0"/>
          </a:p>
        </p:txBody>
      </p:sp>
      <p:cxnSp>
        <p:nvCxnSpPr>
          <p:cNvPr id="94" name="Straight Arrow Connector 93"/>
          <p:cNvCxnSpPr/>
          <p:nvPr/>
        </p:nvCxnSpPr>
        <p:spPr>
          <a:xfrm>
            <a:off x="19187036" y="9644424"/>
            <a:ext cx="479456" cy="1522"/>
          </a:xfrm>
          <a:prstGeom prst="straightConnector1">
            <a:avLst/>
          </a:prstGeom>
          <a:ln w="12700">
            <a:solidFill>
              <a:srgbClr val="C997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95" name="Rectangle 94"/>
          <p:cNvSpPr/>
          <p:nvPr/>
        </p:nvSpPr>
        <p:spPr>
          <a:xfrm>
            <a:off x="15278775" y="12448142"/>
            <a:ext cx="7390725" cy="492443"/>
          </a:xfrm>
          <a:prstGeom prst="rect">
            <a:avLst/>
          </a:prstGeom>
        </p:spPr>
        <p:txBody>
          <a:bodyPr wrap="square">
            <a:spAutoFit/>
          </a:bodyPr>
          <a:lstStyle/>
          <a:p>
            <a:r>
              <a:rPr lang="en-US" sz="2600" b="1" dirty="0" smtClean="0"/>
              <a:t>Figure </a:t>
            </a:r>
            <a:r>
              <a:rPr lang="en-US" sz="2600" b="1" dirty="0"/>
              <a:t>5</a:t>
            </a:r>
            <a:r>
              <a:rPr lang="en-US" sz="2600" b="1" dirty="0" smtClean="0"/>
              <a:t>. </a:t>
            </a:r>
            <a:r>
              <a:rPr lang="en-US" sz="2600" dirty="0" smtClean="0"/>
              <a:t>Study</a:t>
            </a:r>
            <a:r>
              <a:rPr lang="en-US" sz="2600" b="1" dirty="0" smtClean="0"/>
              <a:t> </a:t>
            </a:r>
            <a:r>
              <a:rPr lang="en-US" sz="2600" dirty="0" smtClean="0"/>
              <a:t>Flowchart </a:t>
            </a:r>
            <a:endParaRPr lang="en-US" sz="2600" dirty="0"/>
          </a:p>
        </p:txBody>
      </p:sp>
      <p:sp>
        <p:nvSpPr>
          <p:cNvPr id="96" name="Rectangle 95"/>
          <p:cNvSpPr/>
          <p:nvPr/>
        </p:nvSpPr>
        <p:spPr>
          <a:xfrm>
            <a:off x="7385279" y="15633822"/>
            <a:ext cx="6993882" cy="492443"/>
          </a:xfrm>
          <a:prstGeom prst="rect">
            <a:avLst/>
          </a:prstGeom>
        </p:spPr>
        <p:txBody>
          <a:bodyPr wrap="square">
            <a:spAutoFit/>
          </a:bodyPr>
          <a:lstStyle/>
          <a:p>
            <a:r>
              <a:rPr lang="en-US" sz="2600" b="1" dirty="0" smtClean="0"/>
              <a:t>Figure 3. </a:t>
            </a:r>
            <a:r>
              <a:rPr lang="en-US" sz="2600" dirty="0" smtClean="0"/>
              <a:t>69</a:t>
            </a:r>
            <a:r>
              <a:rPr lang="en-US" sz="2600" b="1" dirty="0" smtClean="0"/>
              <a:t> </a:t>
            </a:r>
            <a:r>
              <a:rPr lang="en-US" sz="2600" dirty="0" smtClean="0"/>
              <a:t>Unimpaired </a:t>
            </a:r>
            <a:r>
              <a:rPr lang="en-US" sz="2600" dirty="0" smtClean="0"/>
              <a:t>Flow Catchments</a:t>
            </a:r>
            <a:endParaRPr lang="en-US" sz="4400" dirty="0"/>
          </a:p>
        </p:txBody>
      </p:sp>
      <p:sp>
        <p:nvSpPr>
          <p:cNvPr id="97" name="Rectangle 96"/>
          <p:cNvSpPr/>
          <p:nvPr/>
        </p:nvSpPr>
        <p:spPr>
          <a:xfrm>
            <a:off x="37286446" y="13889296"/>
            <a:ext cx="4822079" cy="492443"/>
          </a:xfrm>
          <a:prstGeom prst="rect">
            <a:avLst/>
          </a:prstGeom>
        </p:spPr>
        <p:txBody>
          <a:bodyPr wrap="square">
            <a:spAutoFit/>
          </a:bodyPr>
          <a:lstStyle/>
          <a:p>
            <a:pPr>
              <a:spcAft>
                <a:spcPts val="1200"/>
              </a:spcAft>
            </a:pPr>
            <a:r>
              <a:rPr lang="en-US" sz="2600" b="1" dirty="0" smtClean="0"/>
              <a:t>Figure 13. </a:t>
            </a:r>
            <a:r>
              <a:rPr lang="en-US" sz="2600" dirty="0" smtClean="0"/>
              <a:t>R</a:t>
            </a:r>
            <a:r>
              <a:rPr lang="en-US" sz="2600" baseline="30000" dirty="0" smtClean="0"/>
              <a:t>2</a:t>
            </a:r>
            <a:r>
              <a:rPr lang="en-US" sz="2600" dirty="0" smtClean="0"/>
              <a:t> For Each Basin</a:t>
            </a:r>
            <a:endParaRPr lang="en-US" sz="4400" dirty="0"/>
          </a:p>
        </p:txBody>
      </p:sp>
      <p:sp>
        <p:nvSpPr>
          <p:cNvPr id="98" name="Rectangle 97"/>
          <p:cNvSpPr/>
          <p:nvPr/>
        </p:nvSpPr>
        <p:spPr>
          <a:xfrm>
            <a:off x="29575123" y="14020800"/>
            <a:ext cx="7590949" cy="1292662"/>
          </a:xfrm>
          <a:prstGeom prst="rect">
            <a:avLst/>
          </a:prstGeom>
        </p:spPr>
        <p:txBody>
          <a:bodyPr wrap="square">
            <a:spAutoFit/>
          </a:bodyPr>
          <a:lstStyle/>
          <a:p>
            <a:pPr>
              <a:spcAft>
                <a:spcPts val="1200"/>
              </a:spcAft>
            </a:pPr>
            <a:r>
              <a:rPr lang="en-US" sz="2600" b="1" dirty="0" smtClean="0"/>
              <a:t>Figure 12. </a:t>
            </a:r>
            <a:r>
              <a:rPr lang="en-US" sz="2600" dirty="0" smtClean="0"/>
              <a:t>Model Fit Diagnostics. Calculating </a:t>
            </a:r>
            <a:r>
              <a:rPr lang="en-US" sz="2600" dirty="0"/>
              <a:t>the R</a:t>
            </a:r>
            <a:r>
              <a:rPr lang="en-US" sz="2600" baseline="30000" dirty="0"/>
              <a:t>2</a:t>
            </a:r>
            <a:r>
              <a:rPr lang="en-US" sz="2600" dirty="0" smtClean="0"/>
              <a:t> for different categories can help diagnose problem areas in the model. </a:t>
            </a:r>
            <a:endParaRPr lang="en-US" sz="4400" dirty="0"/>
          </a:p>
        </p:txBody>
      </p:sp>
      <p:sp>
        <p:nvSpPr>
          <p:cNvPr id="99" name="Rectangle 98"/>
          <p:cNvSpPr/>
          <p:nvPr/>
        </p:nvSpPr>
        <p:spPr>
          <a:xfrm>
            <a:off x="29565396" y="20037320"/>
            <a:ext cx="13314692" cy="2092881"/>
          </a:xfrm>
          <a:prstGeom prst="rect">
            <a:avLst/>
          </a:prstGeom>
        </p:spPr>
        <p:txBody>
          <a:bodyPr wrap="square">
            <a:spAutoFit/>
          </a:bodyPr>
          <a:lstStyle/>
          <a:p>
            <a:pPr>
              <a:spcAft>
                <a:spcPts val="1200"/>
              </a:spcAft>
            </a:pPr>
            <a:r>
              <a:rPr lang="en-US" sz="2600" b="1" dirty="0" smtClean="0"/>
              <a:t>Figure 14. </a:t>
            </a:r>
            <a:r>
              <a:rPr lang="en-US" sz="2600" dirty="0" smtClean="0"/>
              <a:t>Benchmarking Results. The random forest model does better in all 10 basins compared to a process based model. These basins were selected because they overlap between the two studies. The random forest model also does better than the linear model in all but one basin. This is expected since we know runoff processes are not </a:t>
            </a:r>
            <a:r>
              <a:rPr lang="en-US" sz="2600" dirty="0" smtClean="0"/>
              <a:t>linear. These </a:t>
            </a:r>
            <a:r>
              <a:rPr lang="en-US" sz="2600" dirty="0" smtClean="0"/>
              <a:t>results answer the first research question. </a:t>
            </a:r>
            <a:endParaRPr lang="en-US" sz="4400" dirty="0"/>
          </a:p>
        </p:txBody>
      </p:sp>
      <p:sp>
        <p:nvSpPr>
          <p:cNvPr id="100" name="Rectangle 99"/>
          <p:cNvSpPr/>
          <p:nvPr/>
        </p:nvSpPr>
        <p:spPr>
          <a:xfrm>
            <a:off x="29579135" y="27134141"/>
            <a:ext cx="13300953" cy="1292662"/>
          </a:xfrm>
          <a:prstGeom prst="rect">
            <a:avLst/>
          </a:prstGeom>
        </p:spPr>
        <p:txBody>
          <a:bodyPr wrap="square">
            <a:spAutoFit/>
          </a:bodyPr>
          <a:lstStyle/>
          <a:p>
            <a:pPr>
              <a:spcAft>
                <a:spcPts val="1200"/>
              </a:spcAft>
            </a:pPr>
            <a:r>
              <a:rPr lang="en-US" sz="2600" b="1" dirty="0" smtClean="0"/>
              <a:t>Figure 15. </a:t>
            </a:r>
            <a:r>
              <a:rPr lang="en-US" sz="2600" dirty="0" smtClean="0"/>
              <a:t>Model Improvement. There may be a variable that could eliminate the spatial trend in the mean of the absolute error (see the ridge of under-prediction down the middle of California). </a:t>
            </a:r>
            <a:r>
              <a:rPr lang="en-US" sz="2600" dirty="0"/>
              <a:t>The </a:t>
            </a:r>
            <a:r>
              <a:rPr lang="en-US" sz="2600" dirty="0" smtClean="0"/>
              <a:t>R2 values show the problem basins to further look into improving. </a:t>
            </a:r>
            <a:endParaRPr lang="en-US" sz="2600" dirty="0"/>
          </a:p>
        </p:txBody>
      </p:sp>
      <p:sp>
        <p:nvSpPr>
          <p:cNvPr id="8" name="Rectangle 7"/>
          <p:cNvSpPr/>
          <p:nvPr/>
        </p:nvSpPr>
        <p:spPr>
          <a:xfrm>
            <a:off x="36446260" y="34374730"/>
            <a:ext cx="6406200" cy="830997"/>
          </a:xfrm>
          <a:prstGeom prst="rect">
            <a:avLst/>
          </a:prstGeom>
        </p:spPr>
        <p:txBody>
          <a:bodyPr wrap="square">
            <a:spAutoFit/>
          </a:bodyPr>
          <a:lstStyle/>
          <a:p>
            <a:r>
              <a:rPr lang="en-US" sz="2400" b="1" dirty="0">
                <a:solidFill>
                  <a:schemeClr val="dk1"/>
                </a:solidFill>
                <a:latin typeface="Arial"/>
                <a:cs typeface="Arial"/>
              </a:rPr>
              <a:t>NSF DGE # 1069333, the Climate Change, Water, and Society IGERT, to UC </a:t>
            </a:r>
            <a:r>
              <a:rPr lang="en-US" sz="2400" b="1" dirty="0" smtClean="0">
                <a:solidFill>
                  <a:schemeClr val="dk1"/>
                </a:solidFill>
                <a:latin typeface="Arial"/>
                <a:cs typeface="Arial"/>
              </a:rPr>
              <a:t>Davis</a:t>
            </a:r>
            <a:endParaRPr lang="en-US" sz="2400" b="1" dirty="0">
              <a:solidFill>
                <a:schemeClr val="dk1"/>
              </a:solidFill>
              <a:latin typeface="Arial"/>
              <a:cs typeface="Arial"/>
            </a:endParaRPr>
          </a:p>
        </p:txBody>
      </p:sp>
      <p:sp>
        <p:nvSpPr>
          <p:cNvPr id="87" name="Rectangle 86"/>
          <p:cNvSpPr/>
          <p:nvPr/>
        </p:nvSpPr>
        <p:spPr>
          <a:xfrm>
            <a:off x="36446260" y="35184459"/>
            <a:ext cx="6502452" cy="1323439"/>
          </a:xfrm>
          <a:prstGeom prst="rect">
            <a:avLst/>
          </a:prstGeom>
        </p:spPr>
        <p:txBody>
          <a:bodyPr wrap="square">
            <a:spAutoFit/>
          </a:bodyPr>
          <a:lstStyle/>
          <a:p>
            <a:r>
              <a:rPr lang="en-US" sz="2000" i="1" dirty="0" smtClean="0"/>
              <a:t>Any </a:t>
            </a:r>
            <a:r>
              <a:rPr lang="en-US" sz="2000" i="1" dirty="0"/>
              <a:t>opinion, findings, and conclusions or recommendations expressed in this material are those of the authors(s) and do not necessarily reflect the views of the National Science Foundation.</a:t>
            </a:r>
            <a:r>
              <a:rPr lang="en-US" sz="2000" i="1" dirty="0">
                <a:latin typeface="Arial"/>
                <a:ea typeface="CMU Bright" panose="02000603000000000000" pitchFamily="2" charset="0"/>
                <a:cs typeface="Arial"/>
              </a:rPr>
              <a:t> </a:t>
            </a:r>
            <a:endParaRPr lang="en-US" sz="2000" i="1" dirty="0"/>
          </a:p>
        </p:txBody>
      </p:sp>
      <p:sp>
        <p:nvSpPr>
          <p:cNvPr id="13" name="Rectangle 12"/>
          <p:cNvSpPr/>
          <p:nvPr/>
        </p:nvSpPr>
        <p:spPr>
          <a:xfrm>
            <a:off x="16510961" y="35133545"/>
            <a:ext cx="19359186" cy="1513235"/>
          </a:xfrm>
          <a:prstGeom prst="rect">
            <a:avLst/>
          </a:prstGeom>
        </p:spPr>
        <p:txBody>
          <a:bodyPr wrap="square">
            <a:spAutoFit/>
          </a:bodyPr>
          <a:lstStyle/>
          <a:p>
            <a:pPr>
              <a:spcBef>
                <a:spcPts val="200"/>
              </a:spcBef>
            </a:pPr>
            <a:r>
              <a:rPr lang="en-US" sz="1200" dirty="0"/>
              <a:t>[8] Roger </a:t>
            </a:r>
            <a:r>
              <a:rPr lang="en-US" sz="1200" dirty="0" err="1"/>
              <a:t>Bivand</a:t>
            </a:r>
            <a:r>
              <a:rPr lang="en-US" sz="1200" dirty="0"/>
              <a:t> and Colin </a:t>
            </a:r>
            <a:r>
              <a:rPr lang="en-US" sz="1200" dirty="0" err="1"/>
              <a:t>Rundel</a:t>
            </a:r>
            <a:r>
              <a:rPr lang="en-US" sz="1200" dirty="0"/>
              <a:t> (2017). </a:t>
            </a:r>
            <a:r>
              <a:rPr lang="en-US" sz="1200" dirty="0" err="1"/>
              <a:t>rgeos</a:t>
            </a:r>
            <a:r>
              <a:rPr lang="en-US" sz="1200" dirty="0"/>
              <a:t>: Interface to Geometry Engine - Open Source (GEOS). R package version 0.3-23. </a:t>
            </a:r>
            <a:r>
              <a:rPr lang="en-US" sz="1200" dirty="0">
                <a:hlinkClick r:id="rId17"/>
              </a:rPr>
              <a:t>https://CRAN.R-project.org/package=rgeos</a:t>
            </a:r>
            <a:r>
              <a:rPr lang="en-US" sz="1200" dirty="0"/>
              <a:t> </a:t>
            </a:r>
          </a:p>
          <a:p>
            <a:pPr>
              <a:spcBef>
                <a:spcPts val="200"/>
              </a:spcBef>
            </a:pPr>
            <a:r>
              <a:rPr lang="en-US" sz="1200" dirty="0"/>
              <a:t>[9] Roger </a:t>
            </a:r>
            <a:r>
              <a:rPr lang="en-US" sz="1200" dirty="0" err="1"/>
              <a:t>Bivand</a:t>
            </a:r>
            <a:r>
              <a:rPr lang="en-US" sz="1200" dirty="0"/>
              <a:t>, Tim </a:t>
            </a:r>
            <a:r>
              <a:rPr lang="en-US" sz="1200" dirty="0" err="1"/>
              <a:t>Keitt</a:t>
            </a:r>
            <a:r>
              <a:rPr lang="en-US" sz="1200" dirty="0"/>
              <a:t> and Barry </a:t>
            </a:r>
            <a:r>
              <a:rPr lang="en-US" sz="1200" dirty="0" err="1"/>
              <a:t>Rowlingson</a:t>
            </a:r>
            <a:r>
              <a:rPr lang="en-US" sz="1200" dirty="0"/>
              <a:t> (2017). </a:t>
            </a:r>
            <a:r>
              <a:rPr lang="en-US" sz="1200" dirty="0" err="1"/>
              <a:t>rgdal</a:t>
            </a:r>
            <a:r>
              <a:rPr lang="en-US" sz="1200" dirty="0"/>
              <a:t>: Bindings for the Geospatial Data Abstraction Library. R package version 1.2-7. </a:t>
            </a:r>
            <a:r>
              <a:rPr lang="en-US" sz="1200" dirty="0">
                <a:hlinkClick r:id="rId18"/>
              </a:rPr>
              <a:t>https://CRAN.R-project.org/package=rgdal</a:t>
            </a:r>
            <a:r>
              <a:rPr lang="en-US" sz="1200" dirty="0"/>
              <a:t> </a:t>
            </a:r>
          </a:p>
          <a:p>
            <a:pPr>
              <a:spcBef>
                <a:spcPts val="200"/>
              </a:spcBef>
            </a:pPr>
            <a:r>
              <a:rPr lang="en-US" sz="1200" dirty="0"/>
              <a:t>[10] Edmund M. Hart and </a:t>
            </a:r>
            <a:r>
              <a:rPr lang="en-US" sz="1200" dirty="0" err="1"/>
              <a:t>Kendon</a:t>
            </a:r>
            <a:r>
              <a:rPr lang="en-US" sz="1200" dirty="0"/>
              <a:t> Bell (2015) prism: Download data from the Oregon prism project. R package version 0.0.6 </a:t>
            </a:r>
            <a:r>
              <a:rPr lang="en-US" sz="1200" dirty="0">
                <a:hlinkClick r:id="rId19"/>
              </a:rPr>
              <a:t>http://github.com/ropensci/prism</a:t>
            </a:r>
            <a:r>
              <a:rPr lang="en-US" sz="1200" dirty="0"/>
              <a:t>  DOI: 10.5281/zenodo.33663 </a:t>
            </a:r>
          </a:p>
          <a:p>
            <a:pPr>
              <a:spcBef>
                <a:spcPts val="200"/>
              </a:spcBef>
            </a:pPr>
            <a:r>
              <a:rPr lang="en-US" sz="1200" dirty="0"/>
              <a:t>[11] USDA-NRCS Soil Survey Staff (2016). </a:t>
            </a:r>
            <a:r>
              <a:rPr lang="en-US" sz="1200" dirty="0" err="1"/>
              <a:t>sharpshootR</a:t>
            </a:r>
            <a:r>
              <a:rPr lang="en-US" sz="1200" dirty="0"/>
              <a:t>: A Soil Survey Toolkit. R package version 1.0. </a:t>
            </a:r>
            <a:r>
              <a:rPr lang="en-US" sz="1200" dirty="0">
                <a:hlinkClick r:id="rId20"/>
              </a:rPr>
              <a:t>https://CRAN.R-project.org/package=sharpshootR</a:t>
            </a:r>
            <a:r>
              <a:rPr lang="en-US" sz="1200" dirty="0"/>
              <a:t> </a:t>
            </a:r>
          </a:p>
          <a:p>
            <a:pPr>
              <a:spcBef>
                <a:spcPts val="200"/>
              </a:spcBef>
            </a:pPr>
            <a:r>
              <a:rPr lang="en-US" sz="1200" dirty="0"/>
              <a:t>[12] Hadley Wickham (2007). Reshaping Data with the reshape Package. Journal of Statistical Software, 21(12), 1-20. URL </a:t>
            </a:r>
            <a:r>
              <a:rPr lang="en-US" sz="1200" dirty="0">
                <a:hlinkClick r:id="rId21"/>
              </a:rPr>
              <a:t>http://www.jstatsoft.org/v21/i12/</a:t>
            </a:r>
            <a:r>
              <a:rPr lang="en-US" sz="1200" dirty="0"/>
              <a:t> .</a:t>
            </a:r>
          </a:p>
          <a:p>
            <a:pPr>
              <a:spcBef>
                <a:spcPts val="200"/>
              </a:spcBef>
            </a:pPr>
            <a:r>
              <a:rPr lang="en-US" sz="1200" dirty="0"/>
              <a:t>[13] Nathaniel W. Chaney, Eric F. Wood, Alexander B. </a:t>
            </a:r>
            <a:r>
              <a:rPr lang="en-US" sz="1200" dirty="0" err="1"/>
              <a:t>McBratney</a:t>
            </a:r>
            <a:r>
              <a:rPr lang="en-US" sz="1200" dirty="0"/>
              <a:t>, Jonathan W. Hempel, Travis W. </a:t>
            </a:r>
            <a:r>
              <a:rPr lang="en-US" sz="1200" dirty="0" err="1"/>
              <a:t>Nauman</a:t>
            </a:r>
            <a:r>
              <a:rPr lang="en-US" sz="1200" dirty="0"/>
              <a:t>, Colby W. </a:t>
            </a:r>
            <a:r>
              <a:rPr lang="en-US" sz="1200" dirty="0" err="1"/>
              <a:t>Brungard</a:t>
            </a:r>
            <a:r>
              <a:rPr lang="en-US" sz="1200" dirty="0"/>
              <a:t>, Nathan P. </a:t>
            </a:r>
            <a:r>
              <a:rPr lang="en-US" sz="1200" dirty="0" err="1"/>
              <a:t>Odgers</a:t>
            </a:r>
            <a:r>
              <a:rPr lang="en-US" sz="1200" dirty="0"/>
              <a:t>, POLARIS: A 30-meter probabilistic soil series map of the contiguous United States, </a:t>
            </a:r>
            <a:r>
              <a:rPr lang="en-US" sz="1200" dirty="0" err="1"/>
              <a:t>Geoderma</a:t>
            </a:r>
            <a:r>
              <a:rPr lang="en-US" sz="1200" dirty="0"/>
              <a:t>, Volume 274, 15 July 2016, Pages 54-67, ISSN 0016-7061, </a:t>
            </a:r>
            <a:r>
              <a:rPr lang="en-US" sz="1200" dirty="0">
                <a:hlinkClick r:id="rId22"/>
              </a:rPr>
              <a:t>https://doi.org/10.1016/j.geoderma.2016.03.025</a:t>
            </a:r>
            <a:r>
              <a:rPr lang="en-US" sz="1200" dirty="0"/>
              <a:t>. </a:t>
            </a:r>
          </a:p>
        </p:txBody>
      </p:sp>
      <p:sp>
        <p:nvSpPr>
          <p:cNvPr id="256" name="Text Box 8"/>
          <p:cNvSpPr txBox="1">
            <a:spLocks noChangeArrowheads="1"/>
          </p:cNvSpPr>
          <p:nvPr/>
        </p:nvSpPr>
        <p:spPr bwMode="auto">
          <a:xfrm>
            <a:off x="971550" y="35101519"/>
            <a:ext cx="18694942" cy="1565502"/>
          </a:xfrm>
          <a:prstGeom prst="rect">
            <a:avLst/>
          </a:prstGeom>
          <a:noFill/>
          <a:ln w="9525">
            <a:noFill/>
            <a:miter lim="800000"/>
            <a:headEnd/>
            <a:tailEnd/>
          </a:ln>
        </p:spPr>
        <p:txBody>
          <a:bodyPr wrap="square" lIns="117800" tIns="58901" rIns="117800" bIns="58901">
            <a:spAutoFit/>
          </a:bodyPr>
          <a:lstStyle/>
          <a:p>
            <a:pPr>
              <a:spcBef>
                <a:spcPts val="200"/>
              </a:spcBef>
            </a:pPr>
            <a:r>
              <a:rPr lang="en-US" sz="1200" dirty="0">
                <a:latin typeface="Arial"/>
                <a:ea typeface="CMU Bright" panose="02000603000000000000" pitchFamily="2" charset="0"/>
                <a:cs typeface="Arial"/>
              </a:rPr>
              <a:t>[1</a:t>
            </a:r>
            <a:r>
              <a:rPr lang="en-US" sz="1200" dirty="0" smtClean="0">
                <a:latin typeface="Arial"/>
                <a:ea typeface="CMU Bright" panose="02000603000000000000" pitchFamily="2" charset="0"/>
                <a:cs typeface="Arial"/>
              </a:rPr>
              <a:t>] </a:t>
            </a:r>
            <a:r>
              <a:rPr lang="en-US" sz="1200" dirty="0"/>
              <a:t>R Core Team (2017). R: A language and environment for statistical computing. R Foundation for Statistical Computing, Vienna, Austria. URL </a:t>
            </a:r>
            <a:r>
              <a:rPr lang="en-US" sz="1200" dirty="0">
                <a:hlinkClick r:id="rId23"/>
              </a:rPr>
              <a:t>https://www.R-project.org/</a:t>
            </a:r>
            <a:r>
              <a:rPr lang="en-US" sz="1200" dirty="0"/>
              <a:t> . R version 3.4.0 (2017-04-21) -- "You Stupid Darkness"  </a:t>
            </a:r>
          </a:p>
          <a:p>
            <a:pPr>
              <a:spcBef>
                <a:spcPts val="200"/>
              </a:spcBef>
            </a:pPr>
            <a:r>
              <a:rPr lang="en-US" sz="1200" dirty="0" smtClean="0"/>
              <a:t>[2] </a:t>
            </a:r>
            <a:r>
              <a:rPr lang="en-US" sz="1200" dirty="0" err="1" smtClean="0"/>
              <a:t>Taiyun</a:t>
            </a:r>
            <a:r>
              <a:rPr lang="en-US" sz="1200" dirty="0" smtClean="0"/>
              <a:t> </a:t>
            </a:r>
            <a:r>
              <a:rPr lang="en-US" sz="1200" dirty="0"/>
              <a:t>Wei and </a:t>
            </a:r>
            <a:r>
              <a:rPr lang="en-US" sz="1200" dirty="0" err="1"/>
              <a:t>Viliam</a:t>
            </a:r>
            <a:r>
              <a:rPr lang="en-US" sz="1200" dirty="0"/>
              <a:t> </a:t>
            </a:r>
            <a:r>
              <a:rPr lang="en-US" sz="1200" dirty="0" err="1"/>
              <a:t>Simko</a:t>
            </a:r>
            <a:r>
              <a:rPr lang="en-US" sz="1200" dirty="0"/>
              <a:t> (2016). </a:t>
            </a:r>
            <a:r>
              <a:rPr lang="en-US" sz="1200" dirty="0" err="1"/>
              <a:t>corrplot</a:t>
            </a:r>
            <a:r>
              <a:rPr lang="en-US" sz="1200" dirty="0"/>
              <a:t>: Visualization of a Correlation Matrix. R package version 0.77. </a:t>
            </a:r>
            <a:r>
              <a:rPr lang="en-US" sz="1200" dirty="0">
                <a:hlinkClick r:id="rId24"/>
              </a:rPr>
              <a:t>https://CRAN.R-project.org/package=corrplot</a:t>
            </a:r>
            <a:r>
              <a:rPr lang="en-US" sz="1200" dirty="0"/>
              <a:t> </a:t>
            </a:r>
          </a:p>
          <a:p>
            <a:pPr>
              <a:spcBef>
                <a:spcPts val="200"/>
              </a:spcBef>
            </a:pPr>
            <a:r>
              <a:rPr lang="en-US" sz="1200" dirty="0" smtClean="0"/>
              <a:t>[3] </a:t>
            </a:r>
            <a:r>
              <a:rPr lang="en-US" sz="1200" dirty="0" err="1" smtClean="0"/>
              <a:t>Pebesma</a:t>
            </a:r>
            <a:r>
              <a:rPr lang="en-US" sz="1200" dirty="0"/>
              <a:t>, E.J., R.S. </a:t>
            </a:r>
            <a:r>
              <a:rPr lang="en-US" sz="1200" dirty="0" err="1"/>
              <a:t>Bivand</a:t>
            </a:r>
            <a:r>
              <a:rPr lang="en-US" sz="1200" dirty="0"/>
              <a:t>, 2005. Classes and methods for spatial data in R. R News 5 (2), </a:t>
            </a:r>
            <a:r>
              <a:rPr lang="en-US" sz="1200" dirty="0">
                <a:hlinkClick r:id="rId25"/>
              </a:rPr>
              <a:t>https://cran.r-project.org/doc/Rnews/</a:t>
            </a:r>
            <a:r>
              <a:rPr lang="en-US" sz="1200" dirty="0"/>
              <a:t> .</a:t>
            </a:r>
          </a:p>
          <a:p>
            <a:pPr>
              <a:spcBef>
                <a:spcPts val="200"/>
              </a:spcBef>
            </a:pPr>
            <a:r>
              <a:rPr lang="en-US" sz="1200" dirty="0" smtClean="0"/>
              <a:t>[4] </a:t>
            </a:r>
            <a:r>
              <a:rPr lang="en-US" sz="1200" dirty="0"/>
              <a:t>Roger S. </a:t>
            </a:r>
            <a:r>
              <a:rPr lang="en-US" sz="1200" dirty="0" err="1"/>
              <a:t>Bivand</a:t>
            </a:r>
            <a:r>
              <a:rPr lang="en-US" sz="1200" dirty="0"/>
              <a:t>, </a:t>
            </a:r>
            <a:r>
              <a:rPr lang="en-US" sz="1200" dirty="0" err="1"/>
              <a:t>Edzer</a:t>
            </a:r>
            <a:r>
              <a:rPr lang="en-US" sz="1200" dirty="0"/>
              <a:t> </a:t>
            </a:r>
            <a:r>
              <a:rPr lang="en-US" sz="1200" dirty="0" err="1"/>
              <a:t>Pebesma</a:t>
            </a:r>
            <a:r>
              <a:rPr lang="en-US" sz="1200" dirty="0"/>
              <a:t>, </a:t>
            </a:r>
            <a:r>
              <a:rPr lang="en-US" sz="1200" dirty="0" err="1"/>
              <a:t>Virgilio</a:t>
            </a:r>
            <a:r>
              <a:rPr lang="en-US" sz="1200" dirty="0"/>
              <a:t> Gomez-Rubio, 2013. Applied spatial data analysis with R, Second edition. Springer, NY. </a:t>
            </a:r>
            <a:r>
              <a:rPr lang="en-US" sz="1200" dirty="0">
                <a:hlinkClick r:id="rId26"/>
              </a:rPr>
              <a:t>http://www.asdar-book.org/</a:t>
            </a:r>
            <a:r>
              <a:rPr lang="en-US" sz="1200" dirty="0"/>
              <a:t> </a:t>
            </a:r>
          </a:p>
          <a:p>
            <a:pPr>
              <a:spcBef>
                <a:spcPts val="200"/>
              </a:spcBef>
            </a:pPr>
            <a:r>
              <a:rPr lang="en-US" sz="1200" dirty="0" smtClean="0"/>
              <a:t>[5] Terry </a:t>
            </a:r>
            <a:r>
              <a:rPr lang="en-US" sz="1200" dirty="0" err="1"/>
              <a:t>Therneau</a:t>
            </a:r>
            <a:r>
              <a:rPr lang="en-US" sz="1200" dirty="0"/>
              <a:t>, Beth Atkinson and Brian Ripley (2017). </a:t>
            </a:r>
            <a:r>
              <a:rPr lang="en-US" sz="1200" dirty="0" err="1"/>
              <a:t>rpart</a:t>
            </a:r>
            <a:r>
              <a:rPr lang="en-US" sz="1200" dirty="0"/>
              <a:t>: Recursive Partitioning and Regression Trees. R package version 4.1-11. </a:t>
            </a:r>
            <a:r>
              <a:rPr lang="en-US" sz="1200" dirty="0">
                <a:hlinkClick r:id="rId27"/>
              </a:rPr>
              <a:t>https://CRAN.R-project.org/package=rpart</a:t>
            </a:r>
            <a:r>
              <a:rPr lang="en-US" sz="1200" dirty="0"/>
              <a:t> </a:t>
            </a:r>
          </a:p>
          <a:p>
            <a:pPr>
              <a:spcBef>
                <a:spcPts val="200"/>
              </a:spcBef>
            </a:pPr>
            <a:r>
              <a:rPr lang="en-US" sz="1200" dirty="0" smtClean="0"/>
              <a:t>[6] A</a:t>
            </a:r>
            <a:r>
              <a:rPr lang="en-US" sz="1200" dirty="0"/>
              <a:t>. </a:t>
            </a:r>
            <a:r>
              <a:rPr lang="en-US" sz="1200" dirty="0" err="1"/>
              <a:t>Liaw</a:t>
            </a:r>
            <a:r>
              <a:rPr lang="en-US" sz="1200" dirty="0"/>
              <a:t> and M. Wiener (2002). Classification and Regression by </a:t>
            </a:r>
            <a:r>
              <a:rPr lang="en-US" sz="1200" dirty="0" err="1"/>
              <a:t>randomForest</a:t>
            </a:r>
            <a:r>
              <a:rPr lang="en-US" sz="1200" dirty="0"/>
              <a:t>. R News 2(3), 18--22. </a:t>
            </a:r>
          </a:p>
          <a:p>
            <a:pPr>
              <a:spcBef>
                <a:spcPts val="200"/>
              </a:spcBef>
            </a:pPr>
            <a:r>
              <a:rPr lang="en-US" sz="1200" dirty="0" smtClean="0"/>
              <a:t>[7] Robert </a:t>
            </a:r>
            <a:r>
              <a:rPr lang="en-US" sz="1200" dirty="0"/>
              <a:t>J. </a:t>
            </a:r>
            <a:r>
              <a:rPr lang="en-US" sz="1200" dirty="0" err="1"/>
              <a:t>Hijmans</a:t>
            </a:r>
            <a:r>
              <a:rPr lang="en-US" sz="1200" dirty="0"/>
              <a:t> (2016). raster: Geographic Data Analysis and Modeling. R package version 2.5-8. </a:t>
            </a:r>
            <a:r>
              <a:rPr lang="en-US" sz="1200" dirty="0">
                <a:hlinkClick r:id="rId28"/>
              </a:rPr>
              <a:t>https://CRAN.R-project.org/package=raster</a:t>
            </a:r>
            <a:r>
              <a:rPr lang="en-US" sz="1200" dirty="0"/>
              <a:t> </a:t>
            </a:r>
          </a:p>
        </p:txBody>
      </p:sp>
      <p:pic>
        <p:nvPicPr>
          <p:cNvPr id="27" name="Picture 26"/>
          <p:cNvPicPr>
            <a:picLocks noChangeAspect="1"/>
          </p:cNvPicPr>
          <p:nvPr/>
        </p:nvPicPr>
        <p:blipFill rotWithShape="1">
          <a:blip r:embed="rId29" cstate="print">
            <a:extLst>
              <a:ext uri="{28A0092B-C50C-407E-A947-70E740481C1C}">
                <a14:useLocalDpi xmlns:a14="http://schemas.microsoft.com/office/drawing/2010/main" val="0"/>
              </a:ext>
            </a:extLst>
          </a:blip>
          <a:srcRect l="26287" t="4609" r="3171"/>
          <a:stretch/>
        </p:blipFill>
        <p:spPr>
          <a:xfrm>
            <a:off x="7427497" y="27456624"/>
            <a:ext cx="6713621" cy="6354943"/>
          </a:xfrm>
          <a:prstGeom prst="rect">
            <a:avLst/>
          </a:prstGeom>
        </p:spPr>
      </p:pic>
      <p:pic>
        <p:nvPicPr>
          <p:cNvPr id="28" name="Picture 27"/>
          <p:cNvPicPr>
            <a:picLocks noChangeAspect="1"/>
          </p:cNvPicPr>
          <p:nvPr/>
        </p:nvPicPr>
        <p:blipFill rotWithShape="1">
          <a:blip r:embed="rId30" cstate="print">
            <a:extLst>
              <a:ext uri="{28A0092B-C50C-407E-A947-70E740481C1C}">
                <a14:useLocalDpi xmlns:a14="http://schemas.microsoft.com/office/drawing/2010/main" val="0"/>
              </a:ext>
            </a:extLst>
          </a:blip>
          <a:srcRect b="9258"/>
          <a:stretch/>
        </p:blipFill>
        <p:spPr>
          <a:xfrm>
            <a:off x="1030127" y="17974799"/>
            <a:ext cx="6303370" cy="6228226"/>
          </a:xfrm>
          <a:prstGeom prst="rect">
            <a:avLst/>
          </a:prstGeom>
        </p:spPr>
      </p:pic>
      <p:graphicFrame>
        <p:nvGraphicFramePr>
          <p:cNvPr id="29" name="Table 28"/>
          <p:cNvGraphicFramePr>
            <a:graphicFrameLocks noGrp="1"/>
          </p:cNvGraphicFramePr>
          <p:nvPr>
            <p:extLst>
              <p:ext uri="{D42A27DB-BD31-4B8C-83A1-F6EECF244321}">
                <p14:modId xmlns:p14="http://schemas.microsoft.com/office/powerpoint/2010/main" val="2091021944"/>
              </p:ext>
            </p:extLst>
          </p:nvPr>
        </p:nvGraphicFramePr>
        <p:xfrm>
          <a:off x="1077947" y="25096330"/>
          <a:ext cx="5970728" cy="8686800"/>
        </p:xfrm>
        <a:graphic>
          <a:graphicData uri="http://schemas.openxmlformats.org/drawingml/2006/table">
            <a:tbl>
              <a:tblPr firstRow="1" bandRow="1">
                <a:tableStyleId>{5C22544A-7EE6-4342-B048-85BDC9FD1C3A}</a:tableStyleId>
              </a:tblPr>
              <a:tblGrid>
                <a:gridCol w="3359926">
                  <a:extLst>
                    <a:ext uri="{9D8B030D-6E8A-4147-A177-3AD203B41FA5}">
                      <a16:colId xmlns:a16="http://schemas.microsoft.com/office/drawing/2014/main" val="3539071443"/>
                    </a:ext>
                  </a:extLst>
                </a:gridCol>
                <a:gridCol w="2610802">
                  <a:extLst>
                    <a:ext uri="{9D8B030D-6E8A-4147-A177-3AD203B41FA5}">
                      <a16:colId xmlns:a16="http://schemas.microsoft.com/office/drawing/2014/main" val="3986870026"/>
                    </a:ext>
                  </a:extLst>
                </a:gridCol>
              </a:tblGrid>
              <a:tr h="399019">
                <a:tc>
                  <a:txBody>
                    <a:bodyPr/>
                    <a:lstStyle/>
                    <a:p>
                      <a:r>
                        <a:rPr lang="en-US" sz="2400" dirty="0" smtClean="0">
                          <a:latin typeface="Arial" panose="020B0604020202020204" pitchFamily="34" charset="0"/>
                          <a:cs typeface="Arial" panose="020B0604020202020204" pitchFamily="34" charset="0"/>
                        </a:rPr>
                        <a:t>Variable </a:t>
                      </a:r>
                      <a:endParaRPr lang="en-US" sz="2400" dirty="0">
                        <a:latin typeface="Arial" panose="020B0604020202020204" pitchFamily="34" charset="0"/>
                        <a:cs typeface="Arial" panose="020B0604020202020204" pitchFamily="34" charset="0"/>
                      </a:endParaRPr>
                    </a:p>
                  </a:txBody>
                  <a:tcPr>
                    <a:lnB w="38100" cap="flat" cmpd="sng" algn="ctr">
                      <a:solidFill>
                        <a:schemeClr val="bg1"/>
                      </a:solidFill>
                      <a:prstDash val="solid"/>
                      <a:round/>
                      <a:headEnd type="none" w="med" len="med"/>
                      <a:tailEnd type="none" w="med" len="med"/>
                    </a:lnB>
                    <a:solidFill>
                      <a:srgbClr val="C99700"/>
                    </a:solidFill>
                  </a:tcPr>
                </a:tc>
                <a:tc>
                  <a:txBody>
                    <a:bodyPr/>
                    <a:lstStyle/>
                    <a:p>
                      <a:r>
                        <a:rPr lang="en-US" sz="2400" dirty="0" smtClean="0">
                          <a:latin typeface="Arial" panose="020B0604020202020204" pitchFamily="34" charset="0"/>
                          <a:cs typeface="Arial" panose="020B0604020202020204" pitchFamily="34" charset="0"/>
                        </a:rPr>
                        <a:t>Source</a:t>
                      </a:r>
                      <a:endParaRPr lang="en-US" sz="2400" dirty="0">
                        <a:latin typeface="Arial" panose="020B0604020202020204" pitchFamily="34" charset="0"/>
                        <a:cs typeface="Arial" panose="020B0604020202020204" pitchFamily="34" charset="0"/>
                      </a:endParaRPr>
                    </a:p>
                  </a:txBody>
                  <a:tcPr>
                    <a:lnB w="38100" cap="flat" cmpd="sng" algn="ctr">
                      <a:solidFill>
                        <a:schemeClr val="bg1"/>
                      </a:solidFill>
                      <a:prstDash val="solid"/>
                      <a:round/>
                      <a:headEnd type="none" w="med" len="med"/>
                      <a:tailEnd type="none" w="med" len="med"/>
                    </a:lnB>
                    <a:solidFill>
                      <a:srgbClr val="C99700"/>
                    </a:solidFill>
                  </a:tcPr>
                </a:tc>
                <a:extLst>
                  <a:ext uri="{0D108BD9-81ED-4DB2-BD59-A6C34878D82A}">
                    <a16:rowId xmlns:a16="http://schemas.microsoft.com/office/drawing/2014/main" val="313721275"/>
                  </a:ext>
                </a:extLst>
              </a:tr>
              <a:tr h="1339565">
                <a:tc>
                  <a:txBody>
                    <a:bodyPr/>
                    <a:lstStyle/>
                    <a:p>
                      <a:r>
                        <a:rPr lang="nn-NO" sz="2400" b="1" dirty="0" smtClean="0">
                          <a:solidFill>
                            <a:schemeClr val="tx1"/>
                          </a:solidFill>
                          <a:latin typeface="Arial" panose="020B0604020202020204" pitchFamily="34" charset="0"/>
                          <a:cs typeface="Arial" panose="020B0604020202020204" pitchFamily="34" charset="0"/>
                        </a:rPr>
                        <a:t>Climate</a:t>
                      </a:r>
                    </a:p>
                    <a:p>
                      <a:r>
                        <a:rPr lang="nn-NO" sz="2400" b="0" dirty="0" smtClean="0">
                          <a:solidFill>
                            <a:schemeClr val="tx1"/>
                          </a:solidFill>
                          <a:latin typeface="Arial" panose="020B0604020202020204" pitchFamily="34" charset="0"/>
                          <a:cs typeface="Arial" panose="020B0604020202020204" pitchFamily="34" charset="0"/>
                        </a:rPr>
                        <a:t>PPT and lags</a:t>
                      </a:r>
                    </a:p>
                    <a:p>
                      <a:r>
                        <a:rPr lang="nn-NO" sz="2400" b="0" dirty="0" smtClean="0">
                          <a:solidFill>
                            <a:schemeClr val="tx1"/>
                          </a:solidFill>
                          <a:latin typeface="Arial" panose="020B0604020202020204" pitchFamily="34" charset="0"/>
                          <a:cs typeface="Arial" panose="020B0604020202020204" pitchFamily="34" charset="0"/>
                        </a:rPr>
                        <a:t>TMP and lags</a:t>
                      </a:r>
                    </a:p>
                    <a:p>
                      <a:r>
                        <a:rPr lang="nn-NO" sz="2400" b="0" dirty="0" smtClean="0">
                          <a:solidFill>
                            <a:schemeClr val="tx1"/>
                          </a:solidFill>
                          <a:latin typeface="Arial" panose="020B0604020202020204" pitchFamily="34" charset="0"/>
                          <a:cs typeface="Arial" panose="020B0604020202020204" pitchFamily="34" charset="0"/>
                        </a:rPr>
                        <a:t>SNOW</a:t>
                      </a:r>
                    </a:p>
                  </a:txBody>
                  <a:tcP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2400" b="0" i="0" dirty="0" smtClean="0">
                          <a:solidFill>
                            <a:schemeClr val="tx1"/>
                          </a:solidFill>
                          <a:latin typeface="Arial" panose="020B0604020202020204" pitchFamily="34" charset="0"/>
                          <a:cs typeface="Arial" panose="020B0604020202020204" pitchFamily="34" charset="0"/>
                        </a:rPr>
                        <a:t>PRISM</a:t>
                      </a:r>
                      <a:endParaRPr lang="en-US" sz="2400" b="0" i="0" dirty="0">
                        <a:solidFill>
                          <a:schemeClr val="tx1"/>
                        </a:solidFill>
                        <a:latin typeface="Arial" panose="020B0604020202020204" pitchFamily="34" charset="0"/>
                        <a:cs typeface="Arial" panose="020B0604020202020204" pitchFamily="34" charset="0"/>
                      </a:endParaRP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966911831"/>
                  </a:ext>
                </a:extLst>
              </a:tr>
              <a:tr h="1026050">
                <a:tc>
                  <a:txBody>
                    <a:bodyPr/>
                    <a:lstStyle/>
                    <a:p>
                      <a:r>
                        <a:rPr lang="en-US" sz="2400" b="1" dirty="0" smtClean="0">
                          <a:solidFill>
                            <a:schemeClr val="tx1"/>
                          </a:solidFill>
                          <a:latin typeface="Arial" panose="020B0604020202020204" pitchFamily="34" charset="0"/>
                          <a:cs typeface="Arial" panose="020B0604020202020204" pitchFamily="34" charset="0"/>
                        </a:rPr>
                        <a:t>Hypsometric</a:t>
                      </a:r>
                    </a:p>
                    <a:p>
                      <a:r>
                        <a:rPr lang="en-US" sz="2400" b="0" dirty="0" smtClean="0">
                          <a:solidFill>
                            <a:schemeClr val="tx1"/>
                          </a:solidFill>
                          <a:latin typeface="Arial" panose="020B0604020202020204" pitchFamily="34" charset="0"/>
                          <a:cs typeface="Arial" panose="020B0604020202020204" pitchFamily="34" charset="0"/>
                        </a:rPr>
                        <a:t>BASIN RELIEF RATIO</a:t>
                      </a:r>
                    </a:p>
                    <a:p>
                      <a:r>
                        <a:rPr lang="en-US" sz="2400" b="0" dirty="0" smtClean="0">
                          <a:solidFill>
                            <a:schemeClr val="tx1"/>
                          </a:solidFill>
                          <a:latin typeface="Arial" panose="020B0604020202020204" pitchFamily="34" charset="0"/>
                          <a:cs typeface="Arial" panose="020B0604020202020204" pitchFamily="34" charset="0"/>
                        </a:rPr>
                        <a:t>MEAN ELEV </a:t>
                      </a:r>
                    </a:p>
                  </a:txBody>
                  <a:tcP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2400" b="0" i="0" dirty="0" smtClean="0">
                          <a:solidFill>
                            <a:schemeClr val="tx1"/>
                          </a:solidFill>
                          <a:latin typeface="Arial" panose="020B0604020202020204" pitchFamily="34" charset="0"/>
                          <a:cs typeface="Arial" panose="020B0604020202020204" pitchFamily="34" charset="0"/>
                        </a:rPr>
                        <a:t>SRTM90</a:t>
                      </a:r>
                      <a:endParaRPr lang="en-US" sz="2400" b="0" i="0" dirty="0">
                        <a:solidFill>
                          <a:schemeClr val="tx1"/>
                        </a:solidFill>
                        <a:latin typeface="Arial" panose="020B0604020202020204" pitchFamily="34" charset="0"/>
                        <a:cs typeface="Arial" panose="020B0604020202020204" pitchFamily="34" charset="0"/>
                      </a:endParaRP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659569108"/>
                  </a:ext>
                </a:extLst>
              </a:tr>
              <a:tr h="712535">
                <a:tc>
                  <a:txBody>
                    <a:bodyPr/>
                    <a:lstStyle/>
                    <a:p>
                      <a:r>
                        <a:rPr lang="en-US" sz="2400" b="1" dirty="0" smtClean="0">
                          <a:solidFill>
                            <a:schemeClr val="tx1"/>
                          </a:solidFill>
                          <a:latin typeface="Arial" panose="020B0604020202020204" pitchFamily="34" charset="0"/>
                          <a:cs typeface="Arial" panose="020B0604020202020204" pitchFamily="34" charset="0"/>
                        </a:rPr>
                        <a:t>Time</a:t>
                      </a:r>
                    </a:p>
                    <a:p>
                      <a:r>
                        <a:rPr lang="en-US" sz="2400" b="0" dirty="0" smtClean="0">
                          <a:solidFill>
                            <a:schemeClr val="tx1"/>
                          </a:solidFill>
                          <a:latin typeface="Arial" panose="020B0604020202020204" pitchFamily="34" charset="0"/>
                          <a:cs typeface="Arial" panose="020B0604020202020204" pitchFamily="34" charset="0"/>
                        </a:rPr>
                        <a:t>MONTH</a:t>
                      </a:r>
                      <a:endParaRPr lang="en-US" sz="2400" b="0" dirty="0">
                        <a:solidFill>
                          <a:schemeClr val="tx1"/>
                        </a:solidFill>
                        <a:latin typeface="Arial" panose="020B0604020202020204" pitchFamily="34" charset="0"/>
                        <a:cs typeface="Arial" panose="020B0604020202020204" pitchFamily="34" charset="0"/>
                      </a:endParaRPr>
                    </a:p>
                  </a:txBody>
                  <a:tcP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2400" b="0" i="0" dirty="0" smtClean="0">
                          <a:solidFill>
                            <a:schemeClr val="tx1"/>
                          </a:solidFill>
                          <a:latin typeface="Arial" panose="020B0604020202020204" pitchFamily="34" charset="0"/>
                          <a:cs typeface="Arial" panose="020B0604020202020204" pitchFamily="34" charset="0"/>
                        </a:rPr>
                        <a:t>---</a:t>
                      </a:r>
                      <a:endParaRPr lang="en-US" sz="2400" b="0" i="0" dirty="0">
                        <a:solidFill>
                          <a:schemeClr val="tx1"/>
                        </a:solidFill>
                        <a:latin typeface="Arial" panose="020B0604020202020204" pitchFamily="34" charset="0"/>
                        <a:cs typeface="Arial" panose="020B0604020202020204" pitchFamily="34" charset="0"/>
                      </a:endParaRP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019298441"/>
                  </a:ext>
                </a:extLst>
              </a:tr>
              <a:tr h="133956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b="1" dirty="0" smtClean="0">
                          <a:solidFill>
                            <a:schemeClr val="tx1"/>
                          </a:solidFill>
                          <a:latin typeface="Arial" panose="020B0604020202020204" pitchFamily="34" charset="0"/>
                          <a:cs typeface="Arial" panose="020B0604020202020204" pitchFamily="34" charset="0"/>
                        </a:rPr>
                        <a:t>Basin Boundaries</a:t>
                      </a:r>
                    </a:p>
                    <a:p>
                      <a:r>
                        <a:rPr lang="en-US" sz="2400" b="0" dirty="0" smtClean="0">
                          <a:solidFill>
                            <a:schemeClr val="tx1"/>
                          </a:solidFill>
                          <a:latin typeface="Arial" panose="020B0604020202020204" pitchFamily="34" charset="0"/>
                          <a:cs typeface="Arial" panose="020B0604020202020204" pitchFamily="34" charset="0"/>
                        </a:rPr>
                        <a:t>DRAINAGE AREA</a:t>
                      </a:r>
                    </a:p>
                    <a:p>
                      <a:r>
                        <a:rPr lang="en-US" sz="2400" b="0" dirty="0" smtClean="0">
                          <a:solidFill>
                            <a:schemeClr val="tx1"/>
                          </a:solidFill>
                          <a:latin typeface="Arial" panose="020B0604020202020204" pitchFamily="34" charset="0"/>
                          <a:cs typeface="Arial" panose="020B0604020202020204" pitchFamily="34" charset="0"/>
                        </a:rPr>
                        <a:t>SHAPE</a:t>
                      </a:r>
                    </a:p>
                    <a:p>
                      <a:r>
                        <a:rPr lang="en-US" sz="2400" b="0" dirty="0" smtClean="0">
                          <a:solidFill>
                            <a:schemeClr val="tx1"/>
                          </a:solidFill>
                          <a:latin typeface="Arial" panose="020B0604020202020204" pitchFamily="34" charset="0"/>
                          <a:cs typeface="Arial" panose="020B0604020202020204" pitchFamily="34" charset="0"/>
                        </a:rPr>
                        <a:t>COMPACTNESS</a:t>
                      </a:r>
                    </a:p>
                  </a:txBody>
                  <a:tcP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2400" b="0" i="0" dirty="0" smtClean="0">
                          <a:solidFill>
                            <a:schemeClr val="tx1"/>
                          </a:solidFill>
                          <a:latin typeface="Arial" panose="020B0604020202020204" pitchFamily="34" charset="0"/>
                          <a:cs typeface="Arial" panose="020B0604020202020204" pitchFamily="34" charset="0"/>
                        </a:rPr>
                        <a:t>NHD2PLUS</a:t>
                      </a:r>
                      <a:endParaRPr lang="en-US" sz="2400" b="0" i="0" dirty="0">
                        <a:solidFill>
                          <a:schemeClr val="tx1"/>
                        </a:solidFill>
                        <a:latin typeface="Arial" panose="020B0604020202020204" pitchFamily="34" charset="0"/>
                        <a:cs typeface="Arial" panose="020B0604020202020204" pitchFamily="34" charset="0"/>
                      </a:endParaRP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279510743"/>
                  </a:ext>
                </a:extLst>
              </a:tr>
              <a:tr h="1653080">
                <a:tc>
                  <a:txBody>
                    <a:bodyPr/>
                    <a:lstStyle/>
                    <a:p>
                      <a:r>
                        <a:rPr lang="en-US" sz="2400" b="1" dirty="0" smtClean="0">
                          <a:solidFill>
                            <a:schemeClr val="tx1"/>
                          </a:solidFill>
                          <a:latin typeface="Arial" panose="020B0604020202020204" pitchFamily="34" charset="0"/>
                          <a:cs typeface="Arial" panose="020B0604020202020204" pitchFamily="34" charset="0"/>
                        </a:rPr>
                        <a:t>Soil</a:t>
                      </a:r>
                    </a:p>
                    <a:p>
                      <a:r>
                        <a:rPr lang="en-US" sz="2400" b="0" dirty="0" smtClean="0">
                          <a:solidFill>
                            <a:schemeClr val="tx1"/>
                          </a:solidFill>
                          <a:latin typeface="Arial" panose="020B0604020202020204" pitchFamily="34" charset="0"/>
                          <a:cs typeface="Arial" panose="020B0604020202020204" pitchFamily="34" charset="0"/>
                        </a:rPr>
                        <a:t>CLAY</a:t>
                      </a:r>
                      <a:endParaRPr lang="en-US" sz="2400" b="0" i="1" dirty="0" smtClean="0">
                        <a:solidFill>
                          <a:schemeClr val="tx1"/>
                        </a:solidFill>
                        <a:latin typeface="Arial" panose="020B0604020202020204" pitchFamily="34" charset="0"/>
                        <a:cs typeface="Arial" panose="020B0604020202020204" pitchFamily="34" charset="0"/>
                      </a:endParaRPr>
                    </a:p>
                    <a:p>
                      <a:r>
                        <a:rPr lang="en-US" sz="2400" b="0" dirty="0" smtClean="0">
                          <a:solidFill>
                            <a:schemeClr val="tx1"/>
                          </a:solidFill>
                          <a:latin typeface="Arial" panose="020B0604020202020204" pitchFamily="34" charset="0"/>
                          <a:cs typeface="Arial" panose="020B0604020202020204" pitchFamily="34" charset="0"/>
                        </a:rPr>
                        <a:t>SILT</a:t>
                      </a:r>
                    </a:p>
                    <a:p>
                      <a:r>
                        <a:rPr lang="en-US" sz="2400" b="0" dirty="0" smtClean="0">
                          <a:solidFill>
                            <a:schemeClr val="tx1"/>
                          </a:solidFill>
                          <a:latin typeface="Arial" panose="020B0604020202020204" pitchFamily="34" charset="0"/>
                          <a:cs typeface="Arial" panose="020B0604020202020204" pitchFamily="34" charset="0"/>
                        </a:rPr>
                        <a:t>SAND </a:t>
                      </a:r>
                    </a:p>
                    <a:p>
                      <a:r>
                        <a:rPr lang="en-US" sz="2400" b="0" dirty="0" smtClean="0">
                          <a:solidFill>
                            <a:schemeClr val="tx1"/>
                          </a:solidFill>
                          <a:latin typeface="Arial" panose="020B0604020202020204" pitchFamily="34" charset="0"/>
                          <a:cs typeface="Arial" panose="020B0604020202020204" pitchFamily="34" charset="0"/>
                        </a:rPr>
                        <a:t>KSAT</a:t>
                      </a:r>
                    </a:p>
                  </a:txBody>
                  <a:tcP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b="0" i="0" dirty="0" smtClean="0">
                          <a:solidFill>
                            <a:schemeClr val="tx1"/>
                          </a:solidFill>
                          <a:latin typeface="Arial" panose="020B0604020202020204" pitchFamily="34" charset="0"/>
                          <a:cs typeface="Arial" panose="020B0604020202020204" pitchFamily="34" charset="0"/>
                        </a:rPr>
                        <a:t>POLARIS: (modified SURRGO)</a:t>
                      </a:r>
                    </a:p>
                    <a:p>
                      <a:endParaRPr lang="en-US" sz="2400" b="0" i="0" dirty="0">
                        <a:solidFill>
                          <a:schemeClr val="tx1"/>
                        </a:solidFill>
                        <a:latin typeface="Arial" panose="020B0604020202020204" pitchFamily="34" charset="0"/>
                        <a:cs typeface="Arial" panose="020B0604020202020204" pitchFamily="34" charset="0"/>
                      </a:endParaRP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531172385"/>
                  </a:ext>
                </a:extLst>
              </a:tr>
              <a:tr h="727193">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2400" b="1" dirty="0" smtClean="0">
                          <a:solidFill>
                            <a:schemeClr val="tx1"/>
                          </a:solidFill>
                          <a:latin typeface="Arial" panose="020B0604020202020204" pitchFamily="34" charset="0"/>
                          <a:cs typeface="Arial" panose="020B0604020202020204" pitchFamily="34" charset="0"/>
                        </a:rPr>
                        <a:t>Geology</a:t>
                      </a:r>
                    </a:p>
                    <a:p>
                      <a:pPr marL="0" marR="0" lvl="1" indent="0" algn="l" defTabSz="914400" rtl="0" eaLnBrk="1" fontAlgn="auto" latinLnBrk="0" hangingPunct="1">
                        <a:lnSpc>
                          <a:spcPct val="100000"/>
                        </a:lnSpc>
                        <a:spcBef>
                          <a:spcPts val="0"/>
                        </a:spcBef>
                        <a:spcAft>
                          <a:spcPts val="0"/>
                        </a:spcAft>
                        <a:buClrTx/>
                        <a:buSzTx/>
                        <a:buFontTx/>
                        <a:buNone/>
                        <a:tabLst/>
                        <a:defRPr/>
                      </a:pPr>
                      <a:r>
                        <a:rPr lang="en-US" sz="2400" b="0" dirty="0" smtClean="0">
                          <a:solidFill>
                            <a:schemeClr val="tx1"/>
                          </a:solidFill>
                          <a:latin typeface="Arial" panose="020B0604020202020204" pitchFamily="34" charset="0"/>
                          <a:cs typeface="Arial" panose="020B0604020202020204" pitchFamily="34" charset="0"/>
                        </a:rPr>
                        <a:t>DOMINANT GEOLOGY</a:t>
                      </a:r>
                    </a:p>
                  </a:txBody>
                  <a:tcP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2400" b="0" i="0" dirty="0" smtClean="0">
                          <a:solidFill>
                            <a:schemeClr val="tx1"/>
                          </a:solidFill>
                          <a:latin typeface="Arial" panose="020B0604020202020204" pitchFamily="34" charset="0"/>
                          <a:cs typeface="Arial" panose="020B0604020202020204" pitchFamily="34" charset="0"/>
                        </a:rPr>
                        <a:t>NRCS</a:t>
                      </a:r>
                      <a:endParaRPr lang="en-US" sz="2400" b="0" i="0" dirty="0">
                        <a:solidFill>
                          <a:schemeClr val="tx1"/>
                        </a:solidFill>
                        <a:latin typeface="Arial" panose="020B0604020202020204" pitchFamily="34" charset="0"/>
                        <a:cs typeface="Arial" panose="020B0604020202020204" pitchFamily="34" charset="0"/>
                      </a:endParaRP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221019926"/>
                  </a:ext>
                </a:extLst>
              </a:tr>
            </a:tbl>
          </a:graphicData>
        </a:graphic>
      </p:graphicFrame>
      <p:sp>
        <p:nvSpPr>
          <p:cNvPr id="101" name="Rectangle 100"/>
          <p:cNvSpPr/>
          <p:nvPr/>
        </p:nvSpPr>
        <p:spPr>
          <a:xfrm>
            <a:off x="7331808" y="25570638"/>
            <a:ext cx="6903457" cy="2092881"/>
          </a:xfrm>
          <a:prstGeom prst="rect">
            <a:avLst/>
          </a:prstGeom>
        </p:spPr>
        <p:txBody>
          <a:bodyPr wrap="square">
            <a:spAutoFit/>
          </a:bodyPr>
          <a:lstStyle/>
          <a:p>
            <a:r>
              <a:rPr lang="en-US" sz="2600" b="1" dirty="0" smtClean="0"/>
              <a:t>Figure 4. </a:t>
            </a:r>
            <a:r>
              <a:rPr lang="en-US" sz="2600" dirty="0" smtClean="0"/>
              <a:t>Correlation of Predictor Variables Considered with the Response Variable (Unimpaired Flow). We generally expect to see the top variables show up in the machine learning models. </a:t>
            </a:r>
            <a:endParaRPr lang="en-US" sz="2600" dirty="0"/>
          </a:p>
        </p:txBody>
      </p:sp>
      <p:sp>
        <p:nvSpPr>
          <p:cNvPr id="102" name="Rectangle 101"/>
          <p:cNvSpPr/>
          <p:nvPr/>
        </p:nvSpPr>
        <p:spPr>
          <a:xfrm>
            <a:off x="1077947" y="24603887"/>
            <a:ext cx="5271367" cy="492443"/>
          </a:xfrm>
          <a:prstGeom prst="rect">
            <a:avLst/>
          </a:prstGeom>
        </p:spPr>
        <p:txBody>
          <a:bodyPr wrap="square">
            <a:spAutoFit/>
          </a:bodyPr>
          <a:lstStyle/>
          <a:p>
            <a:r>
              <a:rPr lang="en-US" sz="2600" b="1" dirty="0" smtClean="0"/>
              <a:t>Table 1. </a:t>
            </a:r>
            <a:r>
              <a:rPr lang="en-US" sz="2600" dirty="0" smtClean="0"/>
              <a:t>The Predictor </a:t>
            </a:r>
            <a:r>
              <a:rPr lang="en-US" sz="2600" dirty="0" smtClean="0"/>
              <a:t>Variables</a:t>
            </a:r>
            <a:endParaRPr lang="en-US" sz="2600" b="1" dirty="0" smtClean="0"/>
          </a:p>
        </p:txBody>
      </p:sp>
      <p:sp>
        <p:nvSpPr>
          <p:cNvPr id="108" name="Text Box 315"/>
          <p:cNvSpPr txBox="1">
            <a:spLocks noChangeArrowheads="1"/>
          </p:cNvSpPr>
          <p:nvPr/>
        </p:nvSpPr>
        <p:spPr bwMode="auto">
          <a:xfrm>
            <a:off x="1030127" y="11298033"/>
            <a:ext cx="7761201" cy="1692771"/>
          </a:xfrm>
          <a:prstGeom prst="rect">
            <a:avLst/>
          </a:prstGeom>
          <a:noFill/>
          <a:ln w="9525">
            <a:noFill/>
            <a:miter lim="800000"/>
            <a:headEnd/>
            <a:tailEnd/>
          </a:ln>
          <a:effectLst/>
        </p:spPr>
        <p:txBody>
          <a:bodyPr wrap="square">
            <a:spAutoFit/>
          </a:bodyPr>
          <a:lstStyle/>
          <a:p>
            <a:pPr>
              <a:spcBef>
                <a:spcPct val="50000"/>
              </a:spcBef>
            </a:pPr>
            <a:r>
              <a:rPr lang="en-US" sz="2600" b="1" dirty="0" smtClean="0">
                <a:latin typeface="Arial"/>
                <a:ea typeface="CMU Bright" panose="02000603000000000000" pitchFamily="2" charset="0"/>
                <a:cs typeface="Arial"/>
              </a:rPr>
              <a:t>Figure </a:t>
            </a:r>
            <a:r>
              <a:rPr lang="en-US" sz="2600" b="1" dirty="0">
                <a:latin typeface="Arial"/>
                <a:ea typeface="CMU Bright" panose="02000603000000000000" pitchFamily="2" charset="0"/>
                <a:cs typeface="Arial"/>
              </a:rPr>
              <a:t>1. </a:t>
            </a:r>
            <a:r>
              <a:rPr lang="en-US" sz="2600" dirty="0">
                <a:latin typeface="Arial"/>
                <a:ea typeface="CMU Bright" panose="02000603000000000000" pitchFamily="2" charset="0"/>
                <a:cs typeface="Arial"/>
              </a:rPr>
              <a:t>Temperature vs. Precipitation “</a:t>
            </a:r>
            <a:r>
              <a:rPr lang="en-US" sz="2600" dirty="0" smtClean="0">
                <a:latin typeface="Arial"/>
                <a:ea typeface="CMU Bright" panose="02000603000000000000" pitchFamily="2" charset="0"/>
                <a:cs typeface="Arial"/>
              </a:rPr>
              <a:t>Cloud”. In </a:t>
            </a:r>
            <a:r>
              <a:rPr lang="en-US" sz="2600" dirty="0">
                <a:latin typeface="Arial"/>
                <a:ea typeface="CMU Bright" panose="02000603000000000000" pitchFamily="2" charset="0"/>
                <a:cs typeface="Arial"/>
              </a:rPr>
              <a:t>machine learning, computers apply statistical learning techniques to automatically identify </a:t>
            </a:r>
            <a:r>
              <a:rPr lang="en-US" sz="2600" dirty="0" smtClean="0">
                <a:latin typeface="Arial"/>
                <a:ea typeface="CMU Bright" panose="02000603000000000000" pitchFamily="2" charset="0"/>
                <a:cs typeface="Arial"/>
              </a:rPr>
              <a:t>patterns and boundaries </a:t>
            </a:r>
            <a:r>
              <a:rPr lang="en-US" sz="2600" dirty="0">
                <a:latin typeface="Arial"/>
                <a:ea typeface="CMU Bright" panose="02000603000000000000" pitchFamily="2" charset="0"/>
                <a:cs typeface="Arial"/>
              </a:rPr>
              <a:t>in </a:t>
            </a:r>
            <a:r>
              <a:rPr lang="en-US" sz="2600" dirty="0" smtClean="0">
                <a:latin typeface="Arial"/>
                <a:ea typeface="CMU Bright" panose="02000603000000000000" pitchFamily="2" charset="0"/>
                <a:cs typeface="Arial"/>
              </a:rPr>
              <a:t>the data.</a:t>
            </a:r>
            <a:endParaRPr lang="en-US" sz="2600" dirty="0">
              <a:latin typeface="Arial"/>
              <a:ea typeface="CMU Bright" panose="02000603000000000000" pitchFamily="2" charset="0"/>
              <a:cs typeface="Arial"/>
            </a:endParaRPr>
          </a:p>
        </p:txBody>
      </p:sp>
      <p:sp>
        <p:nvSpPr>
          <p:cNvPr id="80" name="Rectangle 79"/>
          <p:cNvSpPr/>
          <p:nvPr/>
        </p:nvSpPr>
        <p:spPr>
          <a:xfrm>
            <a:off x="1082120" y="15697429"/>
            <a:ext cx="5990550" cy="2492990"/>
          </a:xfrm>
          <a:prstGeom prst="rect">
            <a:avLst/>
          </a:prstGeom>
        </p:spPr>
        <p:txBody>
          <a:bodyPr wrap="square">
            <a:spAutoFit/>
          </a:bodyPr>
          <a:lstStyle/>
          <a:p>
            <a:r>
              <a:rPr lang="en-US" sz="2600" b="1" dirty="0"/>
              <a:t>Figure 2. </a:t>
            </a:r>
            <a:r>
              <a:rPr lang="en-US" sz="2600" dirty="0" smtClean="0"/>
              <a:t>The </a:t>
            </a:r>
            <a:r>
              <a:rPr lang="en-US" sz="2600" dirty="0"/>
              <a:t>R</a:t>
            </a:r>
            <a:r>
              <a:rPr lang="en-US" sz="2600" dirty="0" smtClean="0"/>
              <a:t>esponse </a:t>
            </a:r>
            <a:r>
              <a:rPr lang="en-US" sz="2600" dirty="0"/>
              <a:t>V</a:t>
            </a:r>
            <a:r>
              <a:rPr lang="en-US" sz="2600" dirty="0" smtClean="0"/>
              <a:t>ariable: </a:t>
            </a:r>
            <a:r>
              <a:rPr lang="en-US" sz="2600" i="1" dirty="0"/>
              <a:t>M</a:t>
            </a:r>
            <a:r>
              <a:rPr lang="en-US" sz="2600" i="1" dirty="0" smtClean="0"/>
              <a:t>onthly Unimpaired Flow</a:t>
            </a:r>
            <a:r>
              <a:rPr lang="en-US" sz="2600" dirty="0" smtClean="0"/>
              <a:t>. Depicted is the data from the California </a:t>
            </a:r>
            <a:r>
              <a:rPr lang="en-US" sz="2600" dirty="0"/>
              <a:t>Data Exchange Center (</a:t>
            </a:r>
            <a:r>
              <a:rPr lang="en-US" sz="2600" dirty="0" smtClean="0"/>
              <a:t>CDEC). It spans 69 </a:t>
            </a:r>
            <a:r>
              <a:rPr lang="en-US" sz="2600" dirty="0"/>
              <a:t>C</a:t>
            </a:r>
            <a:r>
              <a:rPr lang="en-US" sz="2600" dirty="0" smtClean="0"/>
              <a:t>alifornia basins from 1982 to 2014, for a total of 18,500 instances.</a:t>
            </a:r>
            <a:endParaRPr lang="en-US" sz="2600" dirty="0"/>
          </a:p>
        </p:txBody>
      </p:sp>
      <p:sp>
        <p:nvSpPr>
          <p:cNvPr id="133" name="Rectangle 132"/>
          <p:cNvSpPr/>
          <p:nvPr/>
        </p:nvSpPr>
        <p:spPr>
          <a:xfrm>
            <a:off x="10498854" y="29724481"/>
            <a:ext cx="2525656" cy="2785378"/>
          </a:xfrm>
          <a:prstGeom prst="rect">
            <a:avLst/>
          </a:prstGeom>
        </p:spPr>
        <p:txBody>
          <a:bodyPr wrap="square">
            <a:spAutoFit/>
          </a:bodyPr>
          <a:lstStyle/>
          <a:p>
            <a:r>
              <a:rPr lang="en-US" sz="1750" dirty="0" smtClean="0"/>
              <a:t>SHAPE</a:t>
            </a:r>
          </a:p>
          <a:p>
            <a:r>
              <a:rPr lang="en-US" sz="1750" dirty="0" smtClean="0"/>
              <a:t>KSAT</a:t>
            </a:r>
          </a:p>
          <a:p>
            <a:r>
              <a:rPr lang="en-US" sz="1750" dirty="0" smtClean="0"/>
              <a:t>MEANELEV</a:t>
            </a:r>
          </a:p>
          <a:p>
            <a:r>
              <a:rPr lang="en-US" sz="1750" dirty="0" smtClean="0"/>
              <a:t>TMP</a:t>
            </a:r>
          </a:p>
          <a:p>
            <a:r>
              <a:rPr lang="en-US" sz="1750" dirty="0" smtClean="0"/>
              <a:t>TMPLAG3</a:t>
            </a:r>
          </a:p>
          <a:p>
            <a:r>
              <a:rPr lang="en-US" sz="1750" dirty="0" smtClean="0"/>
              <a:t>SAND</a:t>
            </a:r>
          </a:p>
          <a:p>
            <a:r>
              <a:rPr lang="en-US" sz="1750" dirty="0" smtClean="0"/>
              <a:t>TMPLAG1</a:t>
            </a:r>
          </a:p>
          <a:p>
            <a:r>
              <a:rPr lang="en-US" sz="1750" dirty="0" smtClean="0"/>
              <a:t>TMPLAG2</a:t>
            </a:r>
          </a:p>
          <a:p>
            <a:r>
              <a:rPr lang="en-US" sz="1750" dirty="0" smtClean="0"/>
              <a:t>COMPACTNESS</a:t>
            </a:r>
          </a:p>
          <a:p>
            <a:r>
              <a:rPr lang="en-US" sz="1750" dirty="0" smtClean="0"/>
              <a:t>BASINRELIEFRATIO</a:t>
            </a:r>
          </a:p>
        </p:txBody>
      </p:sp>
      <p:sp>
        <p:nvSpPr>
          <p:cNvPr id="134" name="Rectangle 133"/>
          <p:cNvSpPr/>
          <p:nvPr/>
        </p:nvSpPr>
        <p:spPr>
          <a:xfrm>
            <a:off x="8167527" y="27586035"/>
            <a:ext cx="1628889" cy="2246769"/>
          </a:xfrm>
          <a:prstGeom prst="rect">
            <a:avLst/>
          </a:prstGeom>
        </p:spPr>
        <p:txBody>
          <a:bodyPr wrap="square">
            <a:spAutoFit/>
          </a:bodyPr>
          <a:lstStyle/>
          <a:p>
            <a:pPr algn="r"/>
            <a:r>
              <a:rPr lang="en-US" sz="1750" dirty="0" smtClean="0"/>
              <a:t>AREASQM</a:t>
            </a:r>
          </a:p>
          <a:p>
            <a:pPr algn="r"/>
            <a:r>
              <a:rPr lang="en-US" sz="1750" dirty="0" smtClean="0"/>
              <a:t>PPT</a:t>
            </a:r>
          </a:p>
          <a:p>
            <a:pPr algn="r"/>
            <a:r>
              <a:rPr lang="en-US" sz="1750" dirty="0" smtClean="0"/>
              <a:t>SILT</a:t>
            </a:r>
          </a:p>
          <a:p>
            <a:pPr algn="r"/>
            <a:r>
              <a:rPr lang="en-US" sz="1750" dirty="0" smtClean="0"/>
              <a:t>PPTLAG1</a:t>
            </a:r>
          </a:p>
          <a:p>
            <a:pPr algn="r"/>
            <a:r>
              <a:rPr lang="en-US" sz="1750" dirty="0" smtClean="0"/>
              <a:t>PPTLAG2</a:t>
            </a:r>
          </a:p>
          <a:p>
            <a:pPr algn="r"/>
            <a:r>
              <a:rPr lang="en-US" sz="1750" dirty="0" smtClean="0"/>
              <a:t>PPTLAG3</a:t>
            </a:r>
          </a:p>
          <a:p>
            <a:pPr algn="r"/>
            <a:r>
              <a:rPr lang="en-US" sz="1750" dirty="0" smtClean="0"/>
              <a:t>CLAY</a:t>
            </a:r>
          </a:p>
          <a:p>
            <a:pPr algn="r"/>
            <a:r>
              <a:rPr lang="en-US" sz="1750" dirty="0" smtClean="0"/>
              <a:t>SNOW</a:t>
            </a:r>
          </a:p>
        </p:txBody>
      </p:sp>
      <p:sp>
        <p:nvSpPr>
          <p:cNvPr id="135" name="Rectangle 134"/>
          <p:cNvSpPr/>
          <p:nvPr/>
        </p:nvSpPr>
        <p:spPr>
          <a:xfrm>
            <a:off x="22772923" y="6903633"/>
            <a:ext cx="5844389" cy="6093976"/>
          </a:xfrm>
          <a:prstGeom prst="rect">
            <a:avLst/>
          </a:prstGeom>
        </p:spPr>
        <p:txBody>
          <a:bodyPr wrap="square">
            <a:spAutoFit/>
          </a:bodyPr>
          <a:lstStyle/>
          <a:p>
            <a:r>
              <a:rPr lang="en-US" sz="2600" dirty="0" smtClean="0"/>
              <a:t>In </a:t>
            </a:r>
            <a:r>
              <a:rPr lang="en-US" sz="2600" dirty="0"/>
              <a:t>this study, the choice of a </a:t>
            </a:r>
            <a:r>
              <a:rPr lang="en-US" sz="2600" dirty="0" smtClean="0"/>
              <a:t>suitable model shouldn’t </a:t>
            </a:r>
            <a:r>
              <a:rPr lang="en-US" sz="2600" dirty="0"/>
              <a:t>solely rely </a:t>
            </a:r>
            <a:r>
              <a:rPr lang="en-US" sz="2600" dirty="0" smtClean="0"/>
              <a:t>on statistics</a:t>
            </a:r>
            <a:r>
              <a:rPr lang="en-US" sz="2600" dirty="0"/>
              <a:t>; some models better reflect theoretical foundations </a:t>
            </a:r>
            <a:r>
              <a:rPr lang="en-US" sz="2600" dirty="0" smtClean="0"/>
              <a:t>in hydrology. </a:t>
            </a:r>
            <a:r>
              <a:rPr lang="en-US" sz="2600" dirty="0"/>
              <a:t>Some applicable supervised machine learning models to consider are: support </a:t>
            </a:r>
            <a:r>
              <a:rPr lang="en-US" sz="2600" dirty="0" smtClean="0"/>
              <a:t>vector machines</a:t>
            </a:r>
            <a:r>
              <a:rPr lang="en-US" sz="2600" dirty="0"/>
              <a:t>, neural networks, ensemble methods, random </a:t>
            </a:r>
            <a:r>
              <a:rPr lang="en-US" sz="2600" dirty="0" smtClean="0"/>
              <a:t>forests (RF), </a:t>
            </a:r>
            <a:r>
              <a:rPr lang="en-US" sz="2600" dirty="0"/>
              <a:t>lasso and ridge regression</a:t>
            </a:r>
            <a:r>
              <a:rPr lang="en-US" sz="2600" dirty="0" smtClean="0"/>
              <a:t>. </a:t>
            </a:r>
            <a:r>
              <a:rPr lang="en-US" sz="2600" dirty="0"/>
              <a:t>In recent years, </a:t>
            </a:r>
            <a:r>
              <a:rPr lang="en-US" sz="2600" dirty="0" smtClean="0"/>
              <a:t>the popularity </a:t>
            </a:r>
            <a:r>
              <a:rPr lang="en-US" sz="2600" dirty="0"/>
              <a:t>of tree learning </a:t>
            </a:r>
            <a:r>
              <a:rPr lang="en-US" sz="2600" dirty="0" smtClean="0"/>
              <a:t>methods </a:t>
            </a:r>
            <a:r>
              <a:rPr lang="en-US" sz="2600" dirty="0" smtClean="0"/>
              <a:t>like </a:t>
            </a:r>
            <a:r>
              <a:rPr lang="en-US" sz="2600" i="1" dirty="0" smtClean="0"/>
              <a:t>Classification and Regression Trees </a:t>
            </a:r>
            <a:r>
              <a:rPr lang="en-US" sz="2600" i="1" dirty="0" smtClean="0"/>
              <a:t>(</a:t>
            </a:r>
            <a:r>
              <a:rPr lang="en-US" sz="2600" i="1" dirty="0" smtClean="0"/>
              <a:t>CART) </a:t>
            </a:r>
            <a:r>
              <a:rPr lang="en-US" sz="2600" dirty="0" smtClean="0"/>
              <a:t>and </a:t>
            </a:r>
            <a:r>
              <a:rPr lang="en-US" sz="2600" i="1" dirty="0" smtClean="0"/>
              <a:t>Random </a:t>
            </a:r>
            <a:r>
              <a:rPr lang="en-US" sz="2600" i="1" dirty="0" smtClean="0"/>
              <a:t>F</a:t>
            </a:r>
            <a:r>
              <a:rPr lang="en-US" sz="2600" i="1" dirty="0" smtClean="0"/>
              <a:t>orests </a:t>
            </a:r>
            <a:r>
              <a:rPr lang="en-US" sz="2600" dirty="0"/>
              <a:t>has </a:t>
            </a:r>
            <a:r>
              <a:rPr lang="en-US" sz="2600" dirty="0" smtClean="0"/>
              <a:t>exploded mainly </a:t>
            </a:r>
            <a:r>
              <a:rPr lang="en-US" sz="2600" dirty="0"/>
              <a:t>due to their ease </a:t>
            </a:r>
            <a:r>
              <a:rPr lang="en-US" sz="2600" dirty="0" smtClean="0"/>
              <a:t>of understanding. </a:t>
            </a:r>
            <a:endParaRPr lang="en-US" sz="2600" dirty="0"/>
          </a:p>
        </p:txBody>
      </p:sp>
      <p:pic>
        <p:nvPicPr>
          <p:cNvPr id="30" name="Picture 29"/>
          <p:cNvPicPr>
            <a:picLocks noChangeAspect="1"/>
          </p:cNvPicPr>
          <p:nvPr/>
        </p:nvPicPr>
        <p:blipFill rotWithShape="1">
          <a:blip r:embed="rId31" cstate="print">
            <a:extLst>
              <a:ext uri="{28A0092B-C50C-407E-A947-70E740481C1C}">
                <a14:useLocalDpi xmlns:a14="http://schemas.microsoft.com/office/drawing/2010/main" val="0"/>
              </a:ext>
            </a:extLst>
          </a:blip>
          <a:srcRect b="2100"/>
          <a:stretch/>
        </p:blipFill>
        <p:spPr>
          <a:xfrm>
            <a:off x="22487590" y="16897203"/>
            <a:ext cx="6028395" cy="5257947"/>
          </a:xfrm>
          <a:prstGeom prst="rect">
            <a:avLst/>
          </a:prstGeom>
        </p:spPr>
      </p:pic>
      <p:sp>
        <p:nvSpPr>
          <p:cNvPr id="82" name="Rectangle 81"/>
          <p:cNvSpPr/>
          <p:nvPr/>
        </p:nvSpPr>
        <p:spPr>
          <a:xfrm>
            <a:off x="22433360" y="15665644"/>
            <a:ext cx="6295312" cy="1692771"/>
          </a:xfrm>
          <a:prstGeom prst="rect">
            <a:avLst/>
          </a:prstGeom>
        </p:spPr>
        <p:txBody>
          <a:bodyPr wrap="square">
            <a:spAutoFit/>
          </a:bodyPr>
          <a:lstStyle/>
          <a:p>
            <a:r>
              <a:rPr lang="en-US" sz="2600" b="1" dirty="0" smtClean="0"/>
              <a:t>Figure 7. </a:t>
            </a:r>
            <a:r>
              <a:rPr lang="en-US" sz="2600" dirty="0" smtClean="0"/>
              <a:t>The</a:t>
            </a:r>
            <a:r>
              <a:rPr lang="en-US" sz="2600" b="1" dirty="0" smtClean="0"/>
              <a:t> </a:t>
            </a:r>
            <a:r>
              <a:rPr lang="en-US" sz="2600" dirty="0" smtClean="0"/>
              <a:t>Optimal Size of a </a:t>
            </a:r>
            <a:r>
              <a:rPr lang="en-US" sz="2600" dirty="0" smtClean="0"/>
              <a:t>CART </a:t>
            </a:r>
            <a:r>
              <a:rPr lang="en-US" sz="2600" dirty="0" smtClean="0"/>
              <a:t>Based on a Complexity Parameter. For this problem a tree should be grown 10 levels deep. </a:t>
            </a:r>
            <a:endParaRPr lang="en-US" sz="2600" dirty="0"/>
          </a:p>
        </p:txBody>
      </p:sp>
      <p:sp>
        <p:nvSpPr>
          <p:cNvPr id="31" name="TextBox 30"/>
          <p:cNvSpPr txBox="1"/>
          <p:nvPr/>
        </p:nvSpPr>
        <p:spPr>
          <a:xfrm>
            <a:off x="33892901" y="29919435"/>
            <a:ext cx="1627369" cy="477054"/>
          </a:xfrm>
          <a:prstGeom prst="rect">
            <a:avLst/>
          </a:prstGeom>
          <a:noFill/>
        </p:spPr>
        <p:txBody>
          <a:bodyPr wrap="none" rtlCol="0">
            <a:spAutoFit/>
          </a:bodyPr>
          <a:lstStyle/>
          <a:p>
            <a:r>
              <a:rPr lang="en-US" dirty="0" smtClean="0"/>
              <a:t>Mean(AE)</a:t>
            </a:r>
            <a:endParaRPr lang="en-US" dirty="0"/>
          </a:p>
        </p:txBody>
      </p:sp>
      <p:sp>
        <p:nvSpPr>
          <p:cNvPr id="136" name="TextBox 135"/>
          <p:cNvSpPr txBox="1"/>
          <p:nvPr/>
        </p:nvSpPr>
        <p:spPr>
          <a:xfrm>
            <a:off x="41292508" y="29919435"/>
            <a:ext cx="534121" cy="477054"/>
          </a:xfrm>
          <a:prstGeom prst="rect">
            <a:avLst/>
          </a:prstGeom>
          <a:noFill/>
        </p:spPr>
        <p:txBody>
          <a:bodyPr wrap="none" rtlCol="0">
            <a:spAutoFit/>
          </a:bodyPr>
          <a:lstStyle/>
          <a:p>
            <a:r>
              <a:rPr lang="en-US" dirty="0" smtClean="0"/>
              <a:t>R</a:t>
            </a:r>
            <a:r>
              <a:rPr lang="en-US" baseline="30000" dirty="0" smtClean="0"/>
              <a:t>2</a:t>
            </a:r>
            <a:endParaRPr lang="en-US" baseline="30000" dirty="0"/>
          </a:p>
        </p:txBody>
      </p:sp>
      <p:sp>
        <p:nvSpPr>
          <p:cNvPr id="137" name="Rectangle 136"/>
          <p:cNvSpPr/>
          <p:nvPr/>
        </p:nvSpPr>
        <p:spPr>
          <a:xfrm>
            <a:off x="29575123" y="12267967"/>
            <a:ext cx="13198477" cy="1692771"/>
          </a:xfrm>
          <a:prstGeom prst="rect">
            <a:avLst/>
          </a:prstGeom>
        </p:spPr>
        <p:txBody>
          <a:bodyPr wrap="square">
            <a:spAutoFit/>
          </a:bodyPr>
          <a:lstStyle/>
          <a:p>
            <a:pPr>
              <a:spcAft>
                <a:spcPts val="1200"/>
              </a:spcAft>
            </a:pPr>
            <a:r>
              <a:rPr lang="en-US" sz="2600" b="1" dirty="0" smtClean="0"/>
              <a:t>Model Fit Results: </a:t>
            </a:r>
            <a:r>
              <a:rPr lang="en-US" sz="2600" dirty="0" smtClean="0"/>
              <a:t>R</a:t>
            </a:r>
            <a:r>
              <a:rPr lang="en-US" sz="2600" baseline="30000" dirty="0" smtClean="0"/>
              <a:t>2</a:t>
            </a:r>
            <a:r>
              <a:rPr lang="en-US" sz="2600" dirty="0" smtClean="0"/>
              <a:t> (</a:t>
            </a:r>
            <a:r>
              <a:rPr lang="en-US" sz="2600" dirty="0"/>
              <a:t>Coefficient of Determination): </a:t>
            </a:r>
            <a:r>
              <a:rPr lang="en-US" sz="2600" b="1" dirty="0" smtClean="0"/>
              <a:t>0.883</a:t>
            </a:r>
            <a:r>
              <a:rPr lang="en-US" sz="2600" dirty="0" smtClean="0"/>
              <a:t>, RMSE </a:t>
            </a:r>
            <a:r>
              <a:rPr lang="en-US" sz="2600" dirty="0"/>
              <a:t>(Root Mean Square Error</a:t>
            </a:r>
            <a:r>
              <a:rPr lang="en-US" sz="2600" dirty="0" smtClean="0"/>
              <a:t>): </a:t>
            </a:r>
            <a:r>
              <a:rPr lang="en-US" sz="2600" b="1" dirty="0" smtClean="0"/>
              <a:t>85134 AF</a:t>
            </a:r>
            <a:r>
              <a:rPr lang="en-US" sz="2600" dirty="0" smtClean="0"/>
              <a:t>, RSR </a:t>
            </a:r>
            <a:r>
              <a:rPr lang="en-US" sz="2600" dirty="0"/>
              <a:t>(RMSE standard deviation ratio</a:t>
            </a:r>
            <a:r>
              <a:rPr lang="en-US" sz="2600" dirty="0" smtClean="0"/>
              <a:t>): </a:t>
            </a:r>
            <a:r>
              <a:rPr lang="en-US" sz="2600" b="1" dirty="0" smtClean="0"/>
              <a:t>0.346</a:t>
            </a:r>
            <a:r>
              <a:rPr lang="en-US" sz="2600" dirty="0" smtClean="0"/>
              <a:t>, NSE </a:t>
            </a:r>
            <a:r>
              <a:rPr lang="en-US" sz="2600" dirty="0"/>
              <a:t>(Nash-Sutcliffe Efficiency</a:t>
            </a:r>
            <a:r>
              <a:rPr lang="en-US" sz="2600" dirty="0" smtClean="0"/>
              <a:t>): </a:t>
            </a:r>
            <a:r>
              <a:rPr lang="en-US" sz="2600" b="1" dirty="0" smtClean="0"/>
              <a:t>0.880</a:t>
            </a:r>
            <a:r>
              <a:rPr lang="en-US" sz="2600" dirty="0" smtClean="0"/>
              <a:t>, PBIAS </a:t>
            </a:r>
            <a:r>
              <a:rPr lang="en-US" sz="2600" dirty="0"/>
              <a:t>(Percent Bias</a:t>
            </a:r>
            <a:r>
              <a:rPr lang="en-US" sz="2600" dirty="0" smtClean="0"/>
              <a:t>): </a:t>
            </a:r>
            <a:r>
              <a:rPr lang="en-US" sz="2600" b="1" dirty="0" smtClean="0"/>
              <a:t>0.061</a:t>
            </a:r>
            <a:r>
              <a:rPr lang="en-US" sz="2600" dirty="0" smtClean="0"/>
              <a:t>%. According to </a:t>
            </a:r>
            <a:r>
              <a:rPr lang="en-US" sz="2600" dirty="0" err="1" smtClean="0"/>
              <a:t>Moriasi</a:t>
            </a:r>
            <a:r>
              <a:rPr lang="en-US" sz="2600" dirty="0" smtClean="0"/>
              <a:t> 2007 this constitutes a “very good” performance.</a:t>
            </a:r>
            <a:endParaRPr lang="en-US" sz="2600" dirty="0"/>
          </a:p>
        </p:txBody>
      </p:sp>
      <p:sp>
        <p:nvSpPr>
          <p:cNvPr id="32" name="TextBox 31"/>
          <p:cNvSpPr txBox="1"/>
          <p:nvPr/>
        </p:nvSpPr>
        <p:spPr>
          <a:xfrm>
            <a:off x="33960054" y="11661362"/>
            <a:ext cx="946057" cy="400110"/>
          </a:xfrm>
          <a:prstGeom prst="rect">
            <a:avLst/>
          </a:prstGeom>
          <a:solidFill>
            <a:schemeClr val="bg1"/>
          </a:solidFill>
        </p:spPr>
        <p:txBody>
          <a:bodyPr wrap="square" rtlCol="0">
            <a:spAutoFit/>
          </a:bodyPr>
          <a:lstStyle/>
          <a:p>
            <a:r>
              <a:rPr lang="en-US" sz="2000" dirty="0" smtClean="0"/>
              <a:t>index</a:t>
            </a:r>
            <a:endParaRPr lang="en-US" sz="2000" dirty="0"/>
          </a:p>
        </p:txBody>
      </p:sp>
      <p:sp>
        <p:nvSpPr>
          <p:cNvPr id="138" name="TextBox 137"/>
          <p:cNvSpPr txBox="1"/>
          <p:nvPr/>
        </p:nvSpPr>
        <p:spPr>
          <a:xfrm>
            <a:off x="39403709" y="11700776"/>
            <a:ext cx="946057" cy="400110"/>
          </a:xfrm>
          <a:prstGeom prst="rect">
            <a:avLst/>
          </a:prstGeom>
          <a:solidFill>
            <a:schemeClr val="bg1"/>
          </a:solidFill>
        </p:spPr>
        <p:txBody>
          <a:bodyPr wrap="square" rtlCol="0">
            <a:spAutoFit/>
          </a:bodyPr>
          <a:lstStyle/>
          <a:p>
            <a:r>
              <a:rPr lang="en-US" sz="2000" dirty="0" smtClean="0"/>
              <a:t>index</a:t>
            </a:r>
            <a:endParaRPr lang="en-US" sz="2000" dirty="0"/>
          </a:p>
        </p:txBody>
      </p:sp>
      <p:grpSp>
        <p:nvGrpSpPr>
          <p:cNvPr id="114" name="Group 113"/>
          <p:cNvGrpSpPr/>
          <p:nvPr/>
        </p:nvGrpSpPr>
        <p:grpSpPr>
          <a:xfrm>
            <a:off x="30755266" y="17915207"/>
            <a:ext cx="5891356" cy="629481"/>
            <a:chOff x="3388178" y="4234877"/>
            <a:chExt cx="5891356" cy="629481"/>
          </a:xfrm>
        </p:grpSpPr>
        <p:sp>
          <p:nvSpPr>
            <p:cNvPr id="132" name="TextBox 131"/>
            <p:cNvSpPr txBox="1"/>
            <p:nvPr/>
          </p:nvSpPr>
          <p:spPr>
            <a:xfrm>
              <a:off x="3388178" y="4495026"/>
              <a:ext cx="5891356" cy="369332"/>
            </a:xfrm>
            <a:prstGeom prst="rect">
              <a:avLst/>
            </a:prstGeom>
            <a:noFill/>
          </p:spPr>
          <p:txBody>
            <a:bodyPr wrap="none" rtlCol="0">
              <a:spAutoFit/>
            </a:bodyPr>
            <a:lstStyle/>
            <a:p>
              <a:r>
                <a:rPr lang="en-US" sz="1800" b="1" dirty="0" smtClean="0">
                  <a:solidFill>
                    <a:schemeClr val="bg1"/>
                  </a:solidFill>
                </a:rPr>
                <a:t>14822       3714         </a:t>
              </a:r>
              <a:r>
                <a:rPr lang="en-US" sz="1800" b="1" dirty="0">
                  <a:solidFill>
                    <a:schemeClr val="bg1"/>
                  </a:solidFill>
                </a:rPr>
                <a:t>859 </a:t>
              </a:r>
              <a:r>
                <a:rPr lang="en-US" sz="1800" b="1" dirty="0" smtClean="0">
                  <a:solidFill>
                    <a:schemeClr val="bg1"/>
                  </a:solidFill>
                </a:rPr>
                <a:t>        </a:t>
              </a:r>
              <a:r>
                <a:rPr lang="en-US" sz="1800" b="1" dirty="0">
                  <a:solidFill>
                    <a:schemeClr val="bg1"/>
                  </a:solidFill>
                </a:rPr>
                <a:t>2855  </a:t>
              </a:r>
              <a:r>
                <a:rPr lang="en-US" sz="1800" b="1" dirty="0" smtClean="0">
                  <a:solidFill>
                    <a:schemeClr val="bg1"/>
                  </a:solidFill>
                </a:rPr>
                <a:t>      1016        2698</a:t>
              </a:r>
              <a:endParaRPr lang="en-US" sz="1800" b="1" dirty="0">
                <a:solidFill>
                  <a:schemeClr val="bg1"/>
                </a:solidFill>
              </a:endParaRPr>
            </a:p>
          </p:txBody>
        </p:sp>
        <p:sp>
          <p:nvSpPr>
            <p:cNvPr id="139" name="TextBox 138"/>
            <p:cNvSpPr txBox="1"/>
            <p:nvPr/>
          </p:nvSpPr>
          <p:spPr>
            <a:xfrm>
              <a:off x="3388178" y="4234877"/>
              <a:ext cx="5753590" cy="369332"/>
            </a:xfrm>
            <a:prstGeom prst="rect">
              <a:avLst/>
            </a:prstGeom>
            <a:noFill/>
          </p:spPr>
          <p:txBody>
            <a:bodyPr wrap="square" rtlCol="0">
              <a:spAutoFit/>
            </a:bodyPr>
            <a:lstStyle/>
            <a:p>
              <a:r>
                <a:rPr lang="en-US" sz="1800" b="1" dirty="0" smtClean="0">
                  <a:solidFill>
                    <a:schemeClr val="bg1"/>
                  </a:solidFill>
                </a:rPr>
                <a:t>  n </a:t>
              </a:r>
              <a:r>
                <a:rPr lang="en-US" sz="1800" b="1" dirty="0" smtClean="0">
                  <a:solidFill>
                    <a:schemeClr val="bg1"/>
                  </a:solidFill>
                </a:rPr>
                <a:t>=          </a:t>
              </a:r>
              <a:r>
                <a:rPr lang="en-US" sz="1800" b="1" dirty="0">
                  <a:solidFill>
                    <a:schemeClr val="bg1"/>
                  </a:solidFill>
                </a:rPr>
                <a:t> </a:t>
              </a:r>
              <a:r>
                <a:rPr lang="en-US" sz="1800" b="1" dirty="0" smtClean="0">
                  <a:solidFill>
                    <a:schemeClr val="bg1"/>
                  </a:solidFill>
                </a:rPr>
                <a:t>n </a:t>
              </a:r>
              <a:r>
                <a:rPr lang="en-US" sz="1800" b="1" dirty="0" smtClean="0">
                  <a:solidFill>
                    <a:schemeClr val="bg1"/>
                  </a:solidFill>
                </a:rPr>
                <a:t>=          </a:t>
              </a:r>
              <a:r>
                <a:rPr lang="en-US" sz="1800" b="1" dirty="0" smtClean="0">
                  <a:solidFill>
                    <a:schemeClr val="bg1"/>
                  </a:solidFill>
                </a:rPr>
                <a:t> n </a:t>
              </a:r>
              <a:r>
                <a:rPr lang="en-US" sz="1800" b="1" dirty="0" smtClean="0">
                  <a:solidFill>
                    <a:schemeClr val="bg1"/>
                  </a:solidFill>
                </a:rPr>
                <a:t>=          n =          </a:t>
              </a:r>
              <a:r>
                <a:rPr lang="en-US" sz="1800" b="1" dirty="0" smtClean="0">
                  <a:solidFill>
                    <a:schemeClr val="bg1"/>
                  </a:solidFill>
                </a:rPr>
                <a:t> n </a:t>
              </a:r>
              <a:r>
                <a:rPr lang="en-US" sz="1800" b="1" dirty="0" smtClean="0">
                  <a:solidFill>
                    <a:schemeClr val="bg1"/>
                  </a:solidFill>
                </a:rPr>
                <a:t>=          </a:t>
              </a:r>
              <a:r>
                <a:rPr lang="en-US" sz="1800" b="1" dirty="0" smtClean="0">
                  <a:solidFill>
                    <a:schemeClr val="bg1"/>
                  </a:solidFill>
                </a:rPr>
                <a:t>n </a:t>
              </a:r>
              <a:r>
                <a:rPr lang="en-US" sz="1800" b="1" dirty="0" smtClean="0">
                  <a:solidFill>
                    <a:schemeClr val="bg1"/>
                  </a:solidFill>
                </a:rPr>
                <a:t>= </a:t>
              </a:r>
              <a:endParaRPr lang="en-US" sz="1800" b="1" dirty="0">
                <a:solidFill>
                  <a:schemeClr val="bg1"/>
                </a:solidFill>
              </a:endParaRPr>
            </a:p>
          </p:txBody>
        </p:sp>
      </p:grpSp>
      <p:sp>
        <p:nvSpPr>
          <p:cNvPr id="140" name="TextBox 139"/>
          <p:cNvSpPr txBox="1"/>
          <p:nvPr/>
        </p:nvSpPr>
        <p:spPr>
          <a:xfrm>
            <a:off x="4050501" y="24090129"/>
            <a:ext cx="946057" cy="400110"/>
          </a:xfrm>
          <a:prstGeom prst="rect">
            <a:avLst/>
          </a:prstGeom>
          <a:solidFill>
            <a:schemeClr val="bg1"/>
          </a:solidFill>
        </p:spPr>
        <p:txBody>
          <a:bodyPr wrap="square" rtlCol="0">
            <a:spAutoFit/>
          </a:bodyPr>
          <a:lstStyle/>
          <a:p>
            <a:pPr algn="ctr"/>
            <a:r>
              <a:rPr lang="en-US" sz="2000" dirty="0" smtClean="0"/>
              <a:t>index</a:t>
            </a:r>
            <a:endParaRPr lang="en-US" sz="2000" dirty="0"/>
          </a:p>
        </p:txBody>
      </p:sp>
    </p:spTree>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Flow">
  <a:themeElements>
    <a:clrScheme name="Custom 1">
      <a:dk1>
        <a:sysClr val="windowText" lastClr="000000"/>
      </a:dk1>
      <a:lt1>
        <a:sysClr val="window" lastClr="FFFFFF"/>
      </a:lt1>
      <a:dk2>
        <a:srgbClr val="4F271C"/>
      </a:dk2>
      <a:lt2>
        <a:srgbClr val="E7DEC9"/>
      </a:lt2>
      <a:accent1>
        <a:srgbClr val="637F26"/>
      </a:accent1>
      <a:accent2>
        <a:srgbClr val="B9D679"/>
      </a:accent2>
      <a:accent3>
        <a:srgbClr val="0066FF"/>
      </a:accent3>
      <a:accent4>
        <a:srgbClr val="66A53B"/>
      </a:accent4>
      <a:accent5>
        <a:srgbClr val="CC6600"/>
      </a:accent5>
      <a:accent6>
        <a:srgbClr val="475A8D"/>
      </a:accent6>
      <a:hlink>
        <a:srgbClr val="DAAA00"/>
      </a:hlink>
      <a:folHlink>
        <a:srgbClr val="AA8A14"/>
      </a:folHlink>
    </a:clrScheme>
    <a:fontScheme name="Flow">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scene3d>
            <a:camera prst="orthographicFront" fov="0">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12827</TotalTime>
  <Words>1374</Words>
  <Application>Microsoft Office PowerPoint</Application>
  <PresentationFormat>Custom</PresentationFormat>
  <Paragraphs>122</Paragraphs>
  <Slides>1</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vt:i4>
      </vt:variant>
    </vt:vector>
  </HeadingPairs>
  <TitlesOfParts>
    <vt:vector size="9" baseType="lpstr">
      <vt:lpstr>Arial</vt:lpstr>
      <vt:lpstr>Calibri</vt:lpstr>
      <vt:lpstr>CMU Bright</vt:lpstr>
      <vt:lpstr>CMU Sans Serif</vt:lpstr>
      <vt:lpstr>CMU Serif</vt:lpstr>
      <vt:lpstr>Constantia</vt:lpstr>
      <vt:lpstr>Wingdings 2</vt:lpstr>
      <vt:lpstr>Flow</vt:lpstr>
      <vt:lpstr>PowerPoint Presentation</vt:lpstr>
    </vt:vector>
  </TitlesOfParts>
  <Company>Penn State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Robert White</dc:creator>
  <cp:lastModifiedBy>Elaheh White</cp:lastModifiedBy>
  <cp:revision>662</cp:revision>
  <dcterms:created xsi:type="dcterms:W3CDTF">2007-07-03T15:12:48Z</dcterms:created>
  <dcterms:modified xsi:type="dcterms:W3CDTF">2017-05-19T21:07:36Z</dcterms:modified>
</cp:coreProperties>
</file>